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63" r:id="rId3"/>
    <p:sldId id="259" r:id="rId4"/>
    <p:sldId id="262" r:id="rId5"/>
    <p:sldId id="266" r:id="rId6"/>
    <p:sldId id="267" r:id="rId7"/>
    <p:sldId id="268" r:id="rId8"/>
    <p:sldId id="265" r:id="rId9"/>
    <p:sldId id="277" r:id="rId10"/>
    <p:sldId id="294" r:id="rId11"/>
    <p:sldId id="279" r:id="rId12"/>
    <p:sldId id="293" r:id="rId13"/>
    <p:sldId id="281" r:id="rId14"/>
    <p:sldId id="284" r:id="rId15"/>
    <p:sldId id="286" r:id="rId16"/>
    <p:sldId id="289" r:id="rId17"/>
    <p:sldId id="270" r:id="rId18"/>
    <p:sldId id="275" r:id="rId19"/>
    <p:sldId id="287" r:id="rId20"/>
    <p:sldId id="290" r:id="rId21"/>
    <p:sldId id="291" r:id="rId22"/>
    <p:sldId id="292"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4" autoAdjust="0"/>
    <p:restoredTop sz="77429" autoAdjust="0"/>
  </p:normalViewPr>
  <p:slideViewPr>
    <p:cSldViewPr snapToGrid="0" showGuides="1">
      <p:cViewPr varScale="1">
        <p:scale>
          <a:sx n="97" d="100"/>
          <a:sy n="97" d="100"/>
        </p:scale>
        <p:origin x="99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14AC8B-7ABB-4B5A-9906-B5746CE50D32}" type="doc">
      <dgm:prSet loTypeId="urn:microsoft.com/office/officeart/2005/8/layout/chevron1" loCatId="process" qsTypeId="urn:microsoft.com/office/officeart/2005/8/quickstyle/simple1" qsCatId="simple" csTypeId="urn:microsoft.com/office/officeart/2005/8/colors/accent1_3" csCatId="accent1" phldr="1"/>
      <dgm:spPr/>
    </dgm:pt>
    <dgm:pt modelId="{8523FDCD-E75C-4B3E-996C-238345F47F1E}">
      <dgm:prSet phldrT="[Text]"/>
      <dgm:spPr/>
      <dgm:t>
        <a:bodyPr/>
        <a:lstStyle/>
        <a:p>
          <a:r>
            <a:rPr lang="en-US" dirty="0"/>
            <a:t>Hazard identification</a:t>
          </a:r>
        </a:p>
      </dgm:t>
    </dgm:pt>
    <dgm:pt modelId="{6C615771-5DD0-417A-B529-CB6C18D12DCE}" type="parTrans" cxnId="{A25C957E-1E8B-4B09-AC98-CE10D101FDFD}">
      <dgm:prSet/>
      <dgm:spPr/>
      <dgm:t>
        <a:bodyPr/>
        <a:lstStyle/>
        <a:p>
          <a:endParaRPr lang="en-US"/>
        </a:p>
      </dgm:t>
    </dgm:pt>
    <dgm:pt modelId="{0788931B-206A-426D-9E90-EF32C60CE9B1}" type="sibTrans" cxnId="{A25C957E-1E8B-4B09-AC98-CE10D101FDFD}">
      <dgm:prSet/>
      <dgm:spPr/>
      <dgm:t>
        <a:bodyPr/>
        <a:lstStyle/>
        <a:p>
          <a:endParaRPr lang="en-US"/>
        </a:p>
      </dgm:t>
    </dgm:pt>
    <dgm:pt modelId="{38B95B1D-0B3F-47DB-A5CB-EDCF52ED6DDD}">
      <dgm:prSet phldrT="[Text]"/>
      <dgm:spPr/>
      <dgm:t>
        <a:bodyPr/>
        <a:lstStyle/>
        <a:p>
          <a:r>
            <a:rPr lang="en-US" dirty="0"/>
            <a:t>Hazard assessment</a:t>
          </a:r>
        </a:p>
      </dgm:t>
    </dgm:pt>
    <dgm:pt modelId="{6B2AB2D6-3719-47DB-AC26-DC64B1DBDEAD}" type="parTrans" cxnId="{C0B3B228-843E-4054-B318-D7E6BDE42948}">
      <dgm:prSet/>
      <dgm:spPr/>
      <dgm:t>
        <a:bodyPr/>
        <a:lstStyle/>
        <a:p>
          <a:endParaRPr lang="en-US"/>
        </a:p>
      </dgm:t>
    </dgm:pt>
    <dgm:pt modelId="{6A6862CF-FD46-4C30-A8C9-E4F799AE75C4}" type="sibTrans" cxnId="{C0B3B228-843E-4054-B318-D7E6BDE42948}">
      <dgm:prSet/>
      <dgm:spPr/>
      <dgm:t>
        <a:bodyPr/>
        <a:lstStyle/>
        <a:p>
          <a:endParaRPr lang="en-US"/>
        </a:p>
      </dgm:t>
    </dgm:pt>
    <dgm:pt modelId="{56B95CE7-8DC8-4848-A79F-B05FA00ED919}">
      <dgm:prSet phldrT="[Text]"/>
      <dgm:spPr/>
      <dgm:t>
        <a:bodyPr/>
        <a:lstStyle/>
        <a:p>
          <a:r>
            <a:rPr lang="en-US" dirty="0"/>
            <a:t>Exposure assessment</a:t>
          </a:r>
        </a:p>
      </dgm:t>
    </dgm:pt>
    <dgm:pt modelId="{3DFDE563-3DD3-45F3-9BFB-F5715FFA5D02}" type="parTrans" cxnId="{3C733E27-0B53-4F12-A6AC-51E9FE6D46F4}">
      <dgm:prSet/>
      <dgm:spPr/>
      <dgm:t>
        <a:bodyPr/>
        <a:lstStyle/>
        <a:p>
          <a:endParaRPr lang="en-US"/>
        </a:p>
      </dgm:t>
    </dgm:pt>
    <dgm:pt modelId="{2C8F6E03-3AAE-4DED-8F3B-67A0709B693F}" type="sibTrans" cxnId="{3C733E27-0B53-4F12-A6AC-51E9FE6D46F4}">
      <dgm:prSet/>
      <dgm:spPr/>
      <dgm:t>
        <a:bodyPr/>
        <a:lstStyle/>
        <a:p>
          <a:endParaRPr lang="en-US"/>
        </a:p>
      </dgm:t>
    </dgm:pt>
    <dgm:pt modelId="{BA5C1A80-E0E6-44AD-AF6F-559B1C733F03}">
      <dgm:prSet phldrT="[Text]"/>
      <dgm:spPr/>
      <dgm:t>
        <a:bodyPr/>
        <a:lstStyle/>
        <a:p>
          <a:r>
            <a:rPr lang="en-US" dirty="0"/>
            <a:t>Risk assessment</a:t>
          </a:r>
        </a:p>
      </dgm:t>
    </dgm:pt>
    <dgm:pt modelId="{FFC291E4-565A-46F4-B595-41EB90155D0D}" type="parTrans" cxnId="{44FC9BB8-E331-4134-98BC-A951C7508331}">
      <dgm:prSet/>
      <dgm:spPr/>
      <dgm:t>
        <a:bodyPr/>
        <a:lstStyle/>
        <a:p>
          <a:endParaRPr lang="en-US"/>
        </a:p>
      </dgm:t>
    </dgm:pt>
    <dgm:pt modelId="{A5F62188-BFF6-4141-8586-8008FE1E21BB}" type="sibTrans" cxnId="{44FC9BB8-E331-4134-98BC-A951C7508331}">
      <dgm:prSet/>
      <dgm:spPr/>
      <dgm:t>
        <a:bodyPr/>
        <a:lstStyle/>
        <a:p>
          <a:endParaRPr lang="en-US"/>
        </a:p>
      </dgm:t>
    </dgm:pt>
    <dgm:pt modelId="{CA951497-069E-48E2-BE2D-EAD683EC4A88}">
      <dgm:prSet phldrT="[Text]"/>
      <dgm:spPr/>
      <dgm:t>
        <a:bodyPr/>
        <a:lstStyle/>
        <a:p>
          <a:r>
            <a:rPr lang="en-US" dirty="0"/>
            <a:t>Risk management</a:t>
          </a:r>
        </a:p>
      </dgm:t>
    </dgm:pt>
    <dgm:pt modelId="{4122C4A5-E437-41E7-870F-0F3891C1EB5F}" type="parTrans" cxnId="{FD6B6FA8-1DAB-4519-9346-0DE56AC238AF}">
      <dgm:prSet/>
      <dgm:spPr/>
      <dgm:t>
        <a:bodyPr/>
        <a:lstStyle/>
        <a:p>
          <a:endParaRPr lang="en-US"/>
        </a:p>
      </dgm:t>
    </dgm:pt>
    <dgm:pt modelId="{320946CF-B359-4CE2-8E46-84BF2A0492EA}" type="sibTrans" cxnId="{FD6B6FA8-1DAB-4519-9346-0DE56AC238AF}">
      <dgm:prSet/>
      <dgm:spPr/>
      <dgm:t>
        <a:bodyPr/>
        <a:lstStyle/>
        <a:p>
          <a:endParaRPr lang="en-US"/>
        </a:p>
      </dgm:t>
    </dgm:pt>
    <dgm:pt modelId="{B60C1264-A757-41EE-8840-3AED74ECB91A}" type="pres">
      <dgm:prSet presAssocID="{B914AC8B-7ABB-4B5A-9906-B5746CE50D32}" presName="Name0" presStyleCnt="0">
        <dgm:presLayoutVars>
          <dgm:dir/>
          <dgm:animLvl val="lvl"/>
          <dgm:resizeHandles val="exact"/>
        </dgm:presLayoutVars>
      </dgm:prSet>
      <dgm:spPr/>
    </dgm:pt>
    <dgm:pt modelId="{1DA8DAAF-AE6A-4B90-B829-C245D2965622}" type="pres">
      <dgm:prSet presAssocID="{8523FDCD-E75C-4B3E-996C-238345F47F1E}" presName="parTxOnly" presStyleLbl="node1" presStyleIdx="0" presStyleCnt="5">
        <dgm:presLayoutVars>
          <dgm:chMax val="0"/>
          <dgm:chPref val="0"/>
          <dgm:bulletEnabled val="1"/>
        </dgm:presLayoutVars>
      </dgm:prSet>
      <dgm:spPr/>
    </dgm:pt>
    <dgm:pt modelId="{62D7DA5A-5EEA-4F4C-B25E-3DDBB57CEEB9}" type="pres">
      <dgm:prSet presAssocID="{0788931B-206A-426D-9E90-EF32C60CE9B1}" presName="parTxOnlySpace" presStyleCnt="0"/>
      <dgm:spPr/>
    </dgm:pt>
    <dgm:pt modelId="{68583376-A222-442F-822A-8DE04D9C9EBF}" type="pres">
      <dgm:prSet presAssocID="{38B95B1D-0B3F-47DB-A5CB-EDCF52ED6DDD}" presName="parTxOnly" presStyleLbl="node1" presStyleIdx="1" presStyleCnt="5">
        <dgm:presLayoutVars>
          <dgm:chMax val="0"/>
          <dgm:chPref val="0"/>
          <dgm:bulletEnabled val="1"/>
        </dgm:presLayoutVars>
      </dgm:prSet>
      <dgm:spPr/>
    </dgm:pt>
    <dgm:pt modelId="{2FF91993-D342-43A4-966B-7802778636C6}" type="pres">
      <dgm:prSet presAssocID="{6A6862CF-FD46-4C30-A8C9-E4F799AE75C4}" presName="parTxOnlySpace" presStyleCnt="0"/>
      <dgm:spPr/>
    </dgm:pt>
    <dgm:pt modelId="{D2E65650-A0DE-4035-8586-8321DA3DBC23}" type="pres">
      <dgm:prSet presAssocID="{56B95CE7-8DC8-4848-A79F-B05FA00ED919}" presName="parTxOnly" presStyleLbl="node1" presStyleIdx="2" presStyleCnt="5">
        <dgm:presLayoutVars>
          <dgm:chMax val="0"/>
          <dgm:chPref val="0"/>
          <dgm:bulletEnabled val="1"/>
        </dgm:presLayoutVars>
      </dgm:prSet>
      <dgm:spPr/>
    </dgm:pt>
    <dgm:pt modelId="{B876F89C-4D8C-42F9-B35D-57ACC3601EB6}" type="pres">
      <dgm:prSet presAssocID="{2C8F6E03-3AAE-4DED-8F3B-67A0709B693F}" presName="parTxOnlySpace" presStyleCnt="0"/>
      <dgm:spPr/>
    </dgm:pt>
    <dgm:pt modelId="{53C02CF1-EE6E-4BF5-AD07-2EE5D3330FB2}" type="pres">
      <dgm:prSet presAssocID="{BA5C1A80-E0E6-44AD-AF6F-559B1C733F03}" presName="parTxOnly" presStyleLbl="node1" presStyleIdx="3" presStyleCnt="5">
        <dgm:presLayoutVars>
          <dgm:chMax val="0"/>
          <dgm:chPref val="0"/>
          <dgm:bulletEnabled val="1"/>
        </dgm:presLayoutVars>
      </dgm:prSet>
      <dgm:spPr/>
    </dgm:pt>
    <dgm:pt modelId="{813932E1-822F-4A3D-941F-97D2AADAE8CF}" type="pres">
      <dgm:prSet presAssocID="{A5F62188-BFF6-4141-8586-8008FE1E21BB}" presName="parTxOnlySpace" presStyleCnt="0"/>
      <dgm:spPr/>
    </dgm:pt>
    <dgm:pt modelId="{ADFC99D0-A93D-4318-BB76-92C67DE69AF5}" type="pres">
      <dgm:prSet presAssocID="{CA951497-069E-48E2-BE2D-EAD683EC4A88}" presName="parTxOnly" presStyleLbl="node1" presStyleIdx="4" presStyleCnt="5">
        <dgm:presLayoutVars>
          <dgm:chMax val="0"/>
          <dgm:chPref val="0"/>
          <dgm:bulletEnabled val="1"/>
        </dgm:presLayoutVars>
      </dgm:prSet>
      <dgm:spPr/>
    </dgm:pt>
  </dgm:ptLst>
  <dgm:cxnLst>
    <dgm:cxn modelId="{3C733E27-0B53-4F12-A6AC-51E9FE6D46F4}" srcId="{B914AC8B-7ABB-4B5A-9906-B5746CE50D32}" destId="{56B95CE7-8DC8-4848-A79F-B05FA00ED919}" srcOrd="2" destOrd="0" parTransId="{3DFDE563-3DD3-45F3-9BFB-F5715FFA5D02}" sibTransId="{2C8F6E03-3AAE-4DED-8F3B-67A0709B693F}"/>
    <dgm:cxn modelId="{C0B3B228-843E-4054-B318-D7E6BDE42948}" srcId="{B914AC8B-7ABB-4B5A-9906-B5746CE50D32}" destId="{38B95B1D-0B3F-47DB-A5CB-EDCF52ED6DDD}" srcOrd="1" destOrd="0" parTransId="{6B2AB2D6-3719-47DB-AC26-DC64B1DBDEAD}" sibTransId="{6A6862CF-FD46-4C30-A8C9-E4F799AE75C4}"/>
    <dgm:cxn modelId="{4F32EC31-C08D-4E1D-BBFD-6B8126ACCE18}" type="presOf" srcId="{56B95CE7-8DC8-4848-A79F-B05FA00ED919}" destId="{D2E65650-A0DE-4035-8586-8321DA3DBC23}" srcOrd="0" destOrd="0" presId="urn:microsoft.com/office/officeart/2005/8/layout/chevron1"/>
    <dgm:cxn modelId="{BF7B8F3D-B1B7-44E4-B0F1-E8ED271F9D6D}" type="presOf" srcId="{38B95B1D-0B3F-47DB-A5CB-EDCF52ED6DDD}" destId="{68583376-A222-442F-822A-8DE04D9C9EBF}" srcOrd="0" destOrd="0" presId="urn:microsoft.com/office/officeart/2005/8/layout/chevron1"/>
    <dgm:cxn modelId="{5403A93E-0983-448F-8BCA-7D5677C502AC}" type="presOf" srcId="{CA951497-069E-48E2-BE2D-EAD683EC4A88}" destId="{ADFC99D0-A93D-4318-BB76-92C67DE69AF5}" srcOrd="0" destOrd="0" presId="urn:microsoft.com/office/officeart/2005/8/layout/chevron1"/>
    <dgm:cxn modelId="{A00E7469-AA8F-45D0-9538-4037F5329229}" type="presOf" srcId="{B914AC8B-7ABB-4B5A-9906-B5746CE50D32}" destId="{B60C1264-A757-41EE-8840-3AED74ECB91A}" srcOrd="0" destOrd="0" presId="urn:microsoft.com/office/officeart/2005/8/layout/chevron1"/>
    <dgm:cxn modelId="{A25C957E-1E8B-4B09-AC98-CE10D101FDFD}" srcId="{B914AC8B-7ABB-4B5A-9906-B5746CE50D32}" destId="{8523FDCD-E75C-4B3E-996C-238345F47F1E}" srcOrd="0" destOrd="0" parTransId="{6C615771-5DD0-417A-B529-CB6C18D12DCE}" sibTransId="{0788931B-206A-426D-9E90-EF32C60CE9B1}"/>
    <dgm:cxn modelId="{FD6B6FA8-1DAB-4519-9346-0DE56AC238AF}" srcId="{B914AC8B-7ABB-4B5A-9906-B5746CE50D32}" destId="{CA951497-069E-48E2-BE2D-EAD683EC4A88}" srcOrd="4" destOrd="0" parTransId="{4122C4A5-E437-41E7-870F-0F3891C1EB5F}" sibTransId="{320946CF-B359-4CE2-8E46-84BF2A0492EA}"/>
    <dgm:cxn modelId="{6F9D7DAF-563E-40F2-8F9B-E936A2CAD71A}" type="presOf" srcId="{8523FDCD-E75C-4B3E-996C-238345F47F1E}" destId="{1DA8DAAF-AE6A-4B90-B829-C245D2965622}" srcOrd="0" destOrd="0" presId="urn:microsoft.com/office/officeart/2005/8/layout/chevron1"/>
    <dgm:cxn modelId="{44FC9BB8-E331-4134-98BC-A951C7508331}" srcId="{B914AC8B-7ABB-4B5A-9906-B5746CE50D32}" destId="{BA5C1A80-E0E6-44AD-AF6F-559B1C733F03}" srcOrd="3" destOrd="0" parTransId="{FFC291E4-565A-46F4-B595-41EB90155D0D}" sibTransId="{A5F62188-BFF6-4141-8586-8008FE1E21BB}"/>
    <dgm:cxn modelId="{36CD29F8-F235-4ACF-AB75-47EBC1F2E3A8}" type="presOf" srcId="{BA5C1A80-E0E6-44AD-AF6F-559B1C733F03}" destId="{53C02CF1-EE6E-4BF5-AD07-2EE5D3330FB2}" srcOrd="0" destOrd="0" presId="urn:microsoft.com/office/officeart/2005/8/layout/chevron1"/>
    <dgm:cxn modelId="{457857ED-0412-45D4-981F-02D9534EDC22}" type="presParOf" srcId="{B60C1264-A757-41EE-8840-3AED74ECB91A}" destId="{1DA8DAAF-AE6A-4B90-B829-C245D2965622}" srcOrd="0" destOrd="0" presId="urn:microsoft.com/office/officeart/2005/8/layout/chevron1"/>
    <dgm:cxn modelId="{D5F323CB-79D3-44E9-B7B9-31523AA89685}" type="presParOf" srcId="{B60C1264-A757-41EE-8840-3AED74ECB91A}" destId="{62D7DA5A-5EEA-4F4C-B25E-3DDBB57CEEB9}" srcOrd="1" destOrd="0" presId="urn:microsoft.com/office/officeart/2005/8/layout/chevron1"/>
    <dgm:cxn modelId="{95722842-F123-4B0F-9138-2662220B5689}" type="presParOf" srcId="{B60C1264-A757-41EE-8840-3AED74ECB91A}" destId="{68583376-A222-442F-822A-8DE04D9C9EBF}" srcOrd="2" destOrd="0" presId="urn:microsoft.com/office/officeart/2005/8/layout/chevron1"/>
    <dgm:cxn modelId="{A3813DE6-B87B-4560-B5EA-F0C0BD7241BC}" type="presParOf" srcId="{B60C1264-A757-41EE-8840-3AED74ECB91A}" destId="{2FF91993-D342-43A4-966B-7802778636C6}" srcOrd="3" destOrd="0" presId="urn:microsoft.com/office/officeart/2005/8/layout/chevron1"/>
    <dgm:cxn modelId="{464B9A39-213E-475F-AF11-244A3D43D0D6}" type="presParOf" srcId="{B60C1264-A757-41EE-8840-3AED74ECB91A}" destId="{D2E65650-A0DE-4035-8586-8321DA3DBC23}" srcOrd="4" destOrd="0" presId="urn:microsoft.com/office/officeart/2005/8/layout/chevron1"/>
    <dgm:cxn modelId="{2B238995-1BE4-49F7-BFA7-284C083F6AF8}" type="presParOf" srcId="{B60C1264-A757-41EE-8840-3AED74ECB91A}" destId="{B876F89C-4D8C-42F9-B35D-57ACC3601EB6}" srcOrd="5" destOrd="0" presId="urn:microsoft.com/office/officeart/2005/8/layout/chevron1"/>
    <dgm:cxn modelId="{F5C4DB31-F430-4286-AFB7-4276BF92655D}" type="presParOf" srcId="{B60C1264-A757-41EE-8840-3AED74ECB91A}" destId="{53C02CF1-EE6E-4BF5-AD07-2EE5D3330FB2}" srcOrd="6" destOrd="0" presId="urn:microsoft.com/office/officeart/2005/8/layout/chevron1"/>
    <dgm:cxn modelId="{F02EBEFD-902A-4611-A2A6-5634E8099272}" type="presParOf" srcId="{B60C1264-A757-41EE-8840-3AED74ECB91A}" destId="{813932E1-822F-4A3D-941F-97D2AADAE8CF}" srcOrd="7" destOrd="0" presId="urn:microsoft.com/office/officeart/2005/8/layout/chevron1"/>
    <dgm:cxn modelId="{49D16BBA-FACA-42A0-9FE6-261D7E029EBF}" type="presParOf" srcId="{B60C1264-A757-41EE-8840-3AED74ECB91A}" destId="{ADFC99D0-A93D-4318-BB76-92C67DE69AF5}"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3DDD34-49A5-4587-9E4A-7EFEE6B758E1}" type="doc">
      <dgm:prSet loTypeId="urn:microsoft.com/office/officeart/2005/8/layout/hList3" loCatId="list" qsTypeId="urn:microsoft.com/office/officeart/2005/8/quickstyle/simple1" qsCatId="simple" csTypeId="urn:microsoft.com/office/officeart/2005/8/colors/accent3_1" csCatId="accent3" phldr="1"/>
      <dgm:spPr/>
      <dgm:t>
        <a:bodyPr/>
        <a:lstStyle/>
        <a:p>
          <a:endParaRPr lang="en-US"/>
        </a:p>
      </dgm:t>
    </dgm:pt>
    <dgm:pt modelId="{365F37ED-7BFA-48F8-A9EF-596970502B39}">
      <dgm:prSet phldrT="[Text]" custT="1"/>
      <dgm:spPr/>
      <dgm:t>
        <a:bodyPr/>
        <a:lstStyle/>
        <a:p>
          <a:r>
            <a:rPr lang="en-US" sz="2800" b="1" dirty="0"/>
            <a:t>IMPACTED</a:t>
          </a:r>
        </a:p>
      </dgm:t>
    </dgm:pt>
    <dgm:pt modelId="{195D7B14-3427-41ED-B576-CBBFD4B02750}" type="parTrans" cxnId="{1C9A69A2-9D6F-4531-A806-A835A437F20D}">
      <dgm:prSet/>
      <dgm:spPr/>
      <dgm:t>
        <a:bodyPr/>
        <a:lstStyle/>
        <a:p>
          <a:endParaRPr lang="en-US"/>
        </a:p>
      </dgm:t>
    </dgm:pt>
    <dgm:pt modelId="{75BC6262-B810-4B51-BF49-D9FACD29587C}" type="sibTrans" cxnId="{1C9A69A2-9D6F-4531-A806-A835A437F20D}">
      <dgm:prSet/>
      <dgm:spPr/>
      <dgm:t>
        <a:bodyPr/>
        <a:lstStyle/>
        <a:p>
          <a:endParaRPr lang="en-US"/>
        </a:p>
      </dgm:t>
    </dgm:pt>
    <dgm:pt modelId="{CD9F2577-7665-48DE-A8CD-9710144A88B0}">
      <dgm:prSet phldrT="[Text]"/>
      <dgm:spPr/>
      <dgm:t>
        <a:bodyPr/>
        <a:lstStyle/>
        <a:p>
          <a:r>
            <a:rPr lang="en-US" dirty="0"/>
            <a:t>83 wines</a:t>
          </a:r>
        </a:p>
      </dgm:t>
    </dgm:pt>
    <dgm:pt modelId="{0A59055F-DA2F-4EE4-9DE0-9FFB04C04717}" type="parTrans" cxnId="{B0F0C8B5-FE95-4A4E-AFE6-95D53381417A}">
      <dgm:prSet/>
      <dgm:spPr/>
      <dgm:t>
        <a:bodyPr/>
        <a:lstStyle/>
        <a:p>
          <a:endParaRPr lang="en-US"/>
        </a:p>
      </dgm:t>
    </dgm:pt>
    <dgm:pt modelId="{0D7F87FF-2710-4869-A425-32029DE79695}" type="sibTrans" cxnId="{B0F0C8B5-FE95-4A4E-AFE6-95D53381417A}">
      <dgm:prSet/>
      <dgm:spPr/>
      <dgm:t>
        <a:bodyPr/>
        <a:lstStyle/>
        <a:p>
          <a:endParaRPr lang="en-US"/>
        </a:p>
      </dgm:t>
    </dgm:pt>
    <dgm:pt modelId="{4ADF862E-EF95-493B-BE0F-D3F64BCBA600}">
      <dgm:prSet phldrT="[Text]"/>
      <dgm:spPr/>
      <dgm:t>
        <a:bodyPr/>
        <a:lstStyle/>
        <a:p>
          <a:r>
            <a:rPr lang="en-US" dirty="0"/>
            <a:t>31 brands</a:t>
          </a:r>
        </a:p>
      </dgm:t>
    </dgm:pt>
    <dgm:pt modelId="{C45BD800-0B14-4F0E-8550-AAF6039F9FD4}" type="parTrans" cxnId="{D8C4EAD8-85D6-42A4-90B8-0A9C7EF8C8D6}">
      <dgm:prSet/>
      <dgm:spPr/>
      <dgm:t>
        <a:bodyPr/>
        <a:lstStyle/>
        <a:p>
          <a:endParaRPr lang="en-US"/>
        </a:p>
      </dgm:t>
    </dgm:pt>
    <dgm:pt modelId="{256AB94D-0F3A-46AE-A6D5-1FC8DF3E5378}" type="sibTrans" cxnId="{D8C4EAD8-85D6-42A4-90B8-0A9C7EF8C8D6}">
      <dgm:prSet/>
      <dgm:spPr/>
      <dgm:t>
        <a:bodyPr/>
        <a:lstStyle/>
        <a:p>
          <a:endParaRPr lang="en-US"/>
        </a:p>
      </dgm:t>
    </dgm:pt>
    <dgm:pt modelId="{44E5DFC0-19B9-4803-810A-A481FEBD950B}">
      <dgm:prSet phldrT="[Text]"/>
      <dgm:spPr/>
      <dgm:t>
        <a:bodyPr/>
        <a:lstStyle/>
        <a:p>
          <a:r>
            <a:rPr lang="en-US" dirty="0"/>
            <a:t>23 companies</a:t>
          </a:r>
        </a:p>
      </dgm:t>
    </dgm:pt>
    <dgm:pt modelId="{342EB1C6-938D-4CD6-AFB8-C608A312DF9D}" type="parTrans" cxnId="{47C96E47-BD08-4445-8B6E-50186DA38296}">
      <dgm:prSet/>
      <dgm:spPr/>
      <dgm:t>
        <a:bodyPr/>
        <a:lstStyle/>
        <a:p>
          <a:endParaRPr lang="en-US"/>
        </a:p>
      </dgm:t>
    </dgm:pt>
    <dgm:pt modelId="{8A06F053-333F-4C7E-8371-549D8CDD8307}" type="sibTrans" cxnId="{47C96E47-BD08-4445-8B6E-50186DA38296}">
      <dgm:prSet/>
      <dgm:spPr/>
      <dgm:t>
        <a:bodyPr/>
        <a:lstStyle/>
        <a:p>
          <a:endParaRPr lang="en-US"/>
        </a:p>
      </dgm:t>
    </dgm:pt>
    <dgm:pt modelId="{AFB1E1A9-13E1-4AB9-9783-3F307C99AFCB}" type="pres">
      <dgm:prSet presAssocID="{113DDD34-49A5-4587-9E4A-7EFEE6B758E1}" presName="composite" presStyleCnt="0">
        <dgm:presLayoutVars>
          <dgm:chMax val="1"/>
          <dgm:dir/>
          <dgm:resizeHandles val="exact"/>
        </dgm:presLayoutVars>
      </dgm:prSet>
      <dgm:spPr/>
    </dgm:pt>
    <dgm:pt modelId="{BCEDC601-347B-497F-9A76-E812DA907F09}" type="pres">
      <dgm:prSet presAssocID="{365F37ED-7BFA-48F8-A9EF-596970502B39}" presName="roof" presStyleLbl="dkBgShp" presStyleIdx="0" presStyleCnt="2" custLinFactY="-80918" custLinFactNeighborX="43286" custLinFactNeighborY="-100000"/>
      <dgm:spPr/>
    </dgm:pt>
    <dgm:pt modelId="{B6599BB7-679F-4C54-A235-421E9F9AC90A}" type="pres">
      <dgm:prSet presAssocID="{365F37ED-7BFA-48F8-A9EF-596970502B39}" presName="pillars" presStyleCnt="0"/>
      <dgm:spPr/>
    </dgm:pt>
    <dgm:pt modelId="{F95B6F3E-853E-4E3B-968E-1718F90FC1C3}" type="pres">
      <dgm:prSet presAssocID="{365F37ED-7BFA-48F8-A9EF-596970502B39}" presName="pillar1" presStyleLbl="node1" presStyleIdx="0" presStyleCnt="3">
        <dgm:presLayoutVars>
          <dgm:bulletEnabled val="1"/>
        </dgm:presLayoutVars>
      </dgm:prSet>
      <dgm:spPr/>
    </dgm:pt>
    <dgm:pt modelId="{122D5BDC-F925-48AB-83D6-12D465CCC885}" type="pres">
      <dgm:prSet presAssocID="{4ADF862E-EF95-493B-BE0F-D3F64BCBA600}" presName="pillarX" presStyleLbl="node1" presStyleIdx="1" presStyleCnt="3">
        <dgm:presLayoutVars>
          <dgm:bulletEnabled val="1"/>
        </dgm:presLayoutVars>
      </dgm:prSet>
      <dgm:spPr/>
    </dgm:pt>
    <dgm:pt modelId="{B63614BC-17BF-41B2-9D9B-077A718F5A1C}" type="pres">
      <dgm:prSet presAssocID="{44E5DFC0-19B9-4803-810A-A481FEBD950B}" presName="pillarX" presStyleLbl="node1" presStyleIdx="2" presStyleCnt="3">
        <dgm:presLayoutVars>
          <dgm:bulletEnabled val="1"/>
        </dgm:presLayoutVars>
      </dgm:prSet>
      <dgm:spPr/>
    </dgm:pt>
    <dgm:pt modelId="{C9E02E3B-0339-4660-B8D3-FA5B9A898F78}" type="pres">
      <dgm:prSet presAssocID="{365F37ED-7BFA-48F8-A9EF-596970502B39}" presName="base" presStyleLbl="dkBgShp" presStyleIdx="1" presStyleCnt="2"/>
      <dgm:spPr/>
    </dgm:pt>
  </dgm:ptLst>
  <dgm:cxnLst>
    <dgm:cxn modelId="{F6D51E27-D29B-49A1-8F37-CBCF5EF5BB87}" type="presOf" srcId="{4ADF862E-EF95-493B-BE0F-D3F64BCBA600}" destId="{122D5BDC-F925-48AB-83D6-12D465CCC885}" srcOrd="0" destOrd="0" presId="urn:microsoft.com/office/officeart/2005/8/layout/hList3"/>
    <dgm:cxn modelId="{47C96E47-BD08-4445-8B6E-50186DA38296}" srcId="{365F37ED-7BFA-48F8-A9EF-596970502B39}" destId="{44E5DFC0-19B9-4803-810A-A481FEBD950B}" srcOrd="2" destOrd="0" parTransId="{342EB1C6-938D-4CD6-AFB8-C608A312DF9D}" sibTransId="{8A06F053-333F-4C7E-8371-549D8CDD8307}"/>
    <dgm:cxn modelId="{3F27EF47-17D7-4066-A160-AB32167C5F38}" type="presOf" srcId="{CD9F2577-7665-48DE-A8CD-9710144A88B0}" destId="{F95B6F3E-853E-4E3B-968E-1718F90FC1C3}" srcOrd="0" destOrd="0" presId="urn:microsoft.com/office/officeart/2005/8/layout/hList3"/>
    <dgm:cxn modelId="{1E49209A-7CC2-441B-953E-37F12FB233ED}" type="presOf" srcId="{365F37ED-7BFA-48F8-A9EF-596970502B39}" destId="{BCEDC601-347B-497F-9A76-E812DA907F09}" srcOrd="0" destOrd="0" presId="urn:microsoft.com/office/officeart/2005/8/layout/hList3"/>
    <dgm:cxn modelId="{1C9A69A2-9D6F-4531-A806-A835A437F20D}" srcId="{113DDD34-49A5-4587-9E4A-7EFEE6B758E1}" destId="{365F37ED-7BFA-48F8-A9EF-596970502B39}" srcOrd="0" destOrd="0" parTransId="{195D7B14-3427-41ED-B576-CBBFD4B02750}" sibTransId="{75BC6262-B810-4B51-BF49-D9FACD29587C}"/>
    <dgm:cxn modelId="{B0F0C8B5-FE95-4A4E-AFE6-95D53381417A}" srcId="{365F37ED-7BFA-48F8-A9EF-596970502B39}" destId="{CD9F2577-7665-48DE-A8CD-9710144A88B0}" srcOrd="0" destOrd="0" parTransId="{0A59055F-DA2F-4EE4-9DE0-9FFB04C04717}" sibTransId="{0D7F87FF-2710-4869-A425-32029DE79695}"/>
    <dgm:cxn modelId="{C5912EC1-CAC8-4079-B7AD-BF05063B1DA4}" type="presOf" srcId="{44E5DFC0-19B9-4803-810A-A481FEBD950B}" destId="{B63614BC-17BF-41B2-9D9B-077A718F5A1C}" srcOrd="0" destOrd="0" presId="urn:microsoft.com/office/officeart/2005/8/layout/hList3"/>
    <dgm:cxn modelId="{8151EBD4-4252-49FA-A6C5-DA533029EDCC}" type="presOf" srcId="{113DDD34-49A5-4587-9E4A-7EFEE6B758E1}" destId="{AFB1E1A9-13E1-4AB9-9783-3F307C99AFCB}" srcOrd="0" destOrd="0" presId="urn:microsoft.com/office/officeart/2005/8/layout/hList3"/>
    <dgm:cxn modelId="{D8C4EAD8-85D6-42A4-90B8-0A9C7EF8C8D6}" srcId="{365F37ED-7BFA-48F8-A9EF-596970502B39}" destId="{4ADF862E-EF95-493B-BE0F-D3F64BCBA600}" srcOrd="1" destOrd="0" parTransId="{C45BD800-0B14-4F0E-8550-AAF6039F9FD4}" sibTransId="{256AB94D-0F3A-46AE-A6D5-1FC8DF3E5378}"/>
    <dgm:cxn modelId="{EABEBEA8-59F7-4CB0-BF14-371DE66673C2}" type="presParOf" srcId="{AFB1E1A9-13E1-4AB9-9783-3F307C99AFCB}" destId="{BCEDC601-347B-497F-9A76-E812DA907F09}" srcOrd="0" destOrd="0" presId="urn:microsoft.com/office/officeart/2005/8/layout/hList3"/>
    <dgm:cxn modelId="{221958F1-B708-4A93-8903-D7838954429D}" type="presParOf" srcId="{AFB1E1A9-13E1-4AB9-9783-3F307C99AFCB}" destId="{B6599BB7-679F-4C54-A235-421E9F9AC90A}" srcOrd="1" destOrd="0" presId="urn:microsoft.com/office/officeart/2005/8/layout/hList3"/>
    <dgm:cxn modelId="{5DC76E3C-FDB0-4BCB-8E76-780138886EB2}" type="presParOf" srcId="{B6599BB7-679F-4C54-A235-421E9F9AC90A}" destId="{F95B6F3E-853E-4E3B-968E-1718F90FC1C3}" srcOrd="0" destOrd="0" presId="urn:microsoft.com/office/officeart/2005/8/layout/hList3"/>
    <dgm:cxn modelId="{6540459E-949E-428E-8F17-D1F40BB0DA66}" type="presParOf" srcId="{B6599BB7-679F-4C54-A235-421E9F9AC90A}" destId="{122D5BDC-F925-48AB-83D6-12D465CCC885}" srcOrd="1" destOrd="0" presId="urn:microsoft.com/office/officeart/2005/8/layout/hList3"/>
    <dgm:cxn modelId="{D4524E25-0481-4238-89D4-5F0295DAFF7F}" type="presParOf" srcId="{B6599BB7-679F-4C54-A235-421E9F9AC90A}" destId="{B63614BC-17BF-41B2-9D9B-077A718F5A1C}" srcOrd="2" destOrd="0" presId="urn:microsoft.com/office/officeart/2005/8/layout/hList3"/>
    <dgm:cxn modelId="{A3C4C477-3BBA-408F-B7E0-4B1DBFBF8333}" type="presParOf" srcId="{AFB1E1A9-13E1-4AB9-9783-3F307C99AFCB}" destId="{C9E02E3B-0339-4660-B8D3-FA5B9A898F78}"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14AC8B-7ABB-4B5A-9906-B5746CE50D32}" type="doc">
      <dgm:prSet loTypeId="urn:microsoft.com/office/officeart/2005/8/layout/chevron1" loCatId="process" qsTypeId="urn:microsoft.com/office/officeart/2005/8/quickstyle/simple1" qsCatId="simple" csTypeId="urn:microsoft.com/office/officeart/2005/8/colors/accent1_3" csCatId="accent1" phldr="1"/>
      <dgm:spPr/>
    </dgm:pt>
    <dgm:pt modelId="{8523FDCD-E75C-4B3E-996C-238345F47F1E}">
      <dgm:prSet phldrT="[Text]"/>
      <dgm:spPr/>
      <dgm:t>
        <a:bodyPr/>
        <a:lstStyle/>
        <a:p>
          <a:r>
            <a:rPr lang="en-US" dirty="0"/>
            <a:t>Hazard identification</a:t>
          </a:r>
        </a:p>
      </dgm:t>
    </dgm:pt>
    <dgm:pt modelId="{6C615771-5DD0-417A-B529-CB6C18D12DCE}" type="parTrans" cxnId="{A25C957E-1E8B-4B09-AC98-CE10D101FDFD}">
      <dgm:prSet/>
      <dgm:spPr/>
      <dgm:t>
        <a:bodyPr/>
        <a:lstStyle/>
        <a:p>
          <a:endParaRPr lang="en-US"/>
        </a:p>
      </dgm:t>
    </dgm:pt>
    <dgm:pt modelId="{0788931B-206A-426D-9E90-EF32C60CE9B1}" type="sibTrans" cxnId="{A25C957E-1E8B-4B09-AC98-CE10D101FDFD}">
      <dgm:prSet/>
      <dgm:spPr/>
      <dgm:t>
        <a:bodyPr/>
        <a:lstStyle/>
        <a:p>
          <a:endParaRPr lang="en-US"/>
        </a:p>
      </dgm:t>
    </dgm:pt>
    <dgm:pt modelId="{38B95B1D-0B3F-47DB-A5CB-EDCF52ED6DDD}">
      <dgm:prSet phldrT="[Text]"/>
      <dgm:spPr/>
      <dgm:t>
        <a:bodyPr/>
        <a:lstStyle/>
        <a:p>
          <a:r>
            <a:rPr lang="en-US" dirty="0"/>
            <a:t>Hazard assessment</a:t>
          </a:r>
        </a:p>
      </dgm:t>
    </dgm:pt>
    <dgm:pt modelId="{6B2AB2D6-3719-47DB-AC26-DC64B1DBDEAD}" type="parTrans" cxnId="{C0B3B228-843E-4054-B318-D7E6BDE42948}">
      <dgm:prSet/>
      <dgm:spPr/>
      <dgm:t>
        <a:bodyPr/>
        <a:lstStyle/>
        <a:p>
          <a:endParaRPr lang="en-US"/>
        </a:p>
      </dgm:t>
    </dgm:pt>
    <dgm:pt modelId="{6A6862CF-FD46-4C30-A8C9-E4F799AE75C4}" type="sibTrans" cxnId="{C0B3B228-843E-4054-B318-D7E6BDE42948}">
      <dgm:prSet/>
      <dgm:spPr/>
      <dgm:t>
        <a:bodyPr/>
        <a:lstStyle/>
        <a:p>
          <a:endParaRPr lang="en-US"/>
        </a:p>
      </dgm:t>
    </dgm:pt>
    <dgm:pt modelId="{56B95CE7-8DC8-4848-A79F-B05FA00ED919}">
      <dgm:prSet phldrT="[Text]"/>
      <dgm:spPr/>
      <dgm:t>
        <a:bodyPr/>
        <a:lstStyle/>
        <a:p>
          <a:r>
            <a:rPr lang="en-US" dirty="0"/>
            <a:t>Exposure assessment</a:t>
          </a:r>
        </a:p>
      </dgm:t>
    </dgm:pt>
    <dgm:pt modelId="{3DFDE563-3DD3-45F3-9BFB-F5715FFA5D02}" type="parTrans" cxnId="{3C733E27-0B53-4F12-A6AC-51E9FE6D46F4}">
      <dgm:prSet/>
      <dgm:spPr/>
      <dgm:t>
        <a:bodyPr/>
        <a:lstStyle/>
        <a:p>
          <a:endParaRPr lang="en-US"/>
        </a:p>
      </dgm:t>
    </dgm:pt>
    <dgm:pt modelId="{2C8F6E03-3AAE-4DED-8F3B-67A0709B693F}" type="sibTrans" cxnId="{3C733E27-0B53-4F12-A6AC-51E9FE6D46F4}">
      <dgm:prSet/>
      <dgm:spPr/>
      <dgm:t>
        <a:bodyPr/>
        <a:lstStyle/>
        <a:p>
          <a:endParaRPr lang="en-US"/>
        </a:p>
      </dgm:t>
    </dgm:pt>
    <dgm:pt modelId="{BA5C1A80-E0E6-44AD-AF6F-559B1C733F03}">
      <dgm:prSet phldrT="[Text]"/>
      <dgm:spPr/>
      <dgm:t>
        <a:bodyPr/>
        <a:lstStyle/>
        <a:p>
          <a:r>
            <a:rPr lang="en-US" dirty="0"/>
            <a:t>Risk assessment</a:t>
          </a:r>
        </a:p>
      </dgm:t>
    </dgm:pt>
    <dgm:pt modelId="{FFC291E4-565A-46F4-B595-41EB90155D0D}" type="parTrans" cxnId="{44FC9BB8-E331-4134-98BC-A951C7508331}">
      <dgm:prSet/>
      <dgm:spPr/>
      <dgm:t>
        <a:bodyPr/>
        <a:lstStyle/>
        <a:p>
          <a:endParaRPr lang="en-US"/>
        </a:p>
      </dgm:t>
    </dgm:pt>
    <dgm:pt modelId="{A5F62188-BFF6-4141-8586-8008FE1E21BB}" type="sibTrans" cxnId="{44FC9BB8-E331-4134-98BC-A951C7508331}">
      <dgm:prSet/>
      <dgm:spPr/>
      <dgm:t>
        <a:bodyPr/>
        <a:lstStyle/>
        <a:p>
          <a:endParaRPr lang="en-US"/>
        </a:p>
      </dgm:t>
    </dgm:pt>
    <dgm:pt modelId="{CA951497-069E-48E2-BE2D-EAD683EC4A88}">
      <dgm:prSet phldrT="[Text]"/>
      <dgm:spPr/>
      <dgm:t>
        <a:bodyPr/>
        <a:lstStyle/>
        <a:p>
          <a:r>
            <a:rPr lang="en-US" dirty="0"/>
            <a:t>Risk management</a:t>
          </a:r>
        </a:p>
      </dgm:t>
    </dgm:pt>
    <dgm:pt modelId="{4122C4A5-E437-41E7-870F-0F3891C1EB5F}" type="parTrans" cxnId="{FD6B6FA8-1DAB-4519-9346-0DE56AC238AF}">
      <dgm:prSet/>
      <dgm:spPr/>
      <dgm:t>
        <a:bodyPr/>
        <a:lstStyle/>
        <a:p>
          <a:endParaRPr lang="en-US"/>
        </a:p>
      </dgm:t>
    </dgm:pt>
    <dgm:pt modelId="{320946CF-B359-4CE2-8E46-84BF2A0492EA}" type="sibTrans" cxnId="{FD6B6FA8-1DAB-4519-9346-0DE56AC238AF}">
      <dgm:prSet/>
      <dgm:spPr/>
      <dgm:t>
        <a:bodyPr/>
        <a:lstStyle/>
        <a:p>
          <a:endParaRPr lang="en-US"/>
        </a:p>
      </dgm:t>
    </dgm:pt>
    <dgm:pt modelId="{B60C1264-A757-41EE-8840-3AED74ECB91A}" type="pres">
      <dgm:prSet presAssocID="{B914AC8B-7ABB-4B5A-9906-B5746CE50D32}" presName="Name0" presStyleCnt="0">
        <dgm:presLayoutVars>
          <dgm:dir/>
          <dgm:animLvl val="lvl"/>
          <dgm:resizeHandles val="exact"/>
        </dgm:presLayoutVars>
      </dgm:prSet>
      <dgm:spPr/>
    </dgm:pt>
    <dgm:pt modelId="{1DA8DAAF-AE6A-4B90-B829-C245D2965622}" type="pres">
      <dgm:prSet presAssocID="{8523FDCD-E75C-4B3E-996C-238345F47F1E}" presName="parTxOnly" presStyleLbl="node1" presStyleIdx="0" presStyleCnt="5">
        <dgm:presLayoutVars>
          <dgm:chMax val="0"/>
          <dgm:chPref val="0"/>
          <dgm:bulletEnabled val="1"/>
        </dgm:presLayoutVars>
      </dgm:prSet>
      <dgm:spPr/>
    </dgm:pt>
    <dgm:pt modelId="{62D7DA5A-5EEA-4F4C-B25E-3DDBB57CEEB9}" type="pres">
      <dgm:prSet presAssocID="{0788931B-206A-426D-9E90-EF32C60CE9B1}" presName="parTxOnlySpace" presStyleCnt="0"/>
      <dgm:spPr/>
    </dgm:pt>
    <dgm:pt modelId="{68583376-A222-442F-822A-8DE04D9C9EBF}" type="pres">
      <dgm:prSet presAssocID="{38B95B1D-0B3F-47DB-A5CB-EDCF52ED6DDD}" presName="parTxOnly" presStyleLbl="node1" presStyleIdx="1" presStyleCnt="5">
        <dgm:presLayoutVars>
          <dgm:chMax val="0"/>
          <dgm:chPref val="0"/>
          <dgm:bulletEnabled val="1"/>
        </dgm:presLayoutVars>
      </dgm:prSet>
      <dgm:spPr/>
    </dgm:pt>
    <dgm:pt modelId="{2FF91993-D342-43A4-966B-7802778636C6}" type="pres">
      <dgm:prSet presAssocID="{6A6862CF-FD46-4C30-A8C9-E4F799AE75C4}" presName="parTxOnlySpace" presStyleCnt="0"/>
      <dgm:spPr/>
    </dgm:pt>
    <dgm:pt modelId="{D2E65650-A0DE-4035-8586-8321DA3DBC23}" type="pres">
      <dgm:prSet presAssocID="{56B95CE7-8DC8-4848-A79F-B05FA00ED919}" presName="parTxOnly" presStyleLbl="node1" presStyleIdx="2" presStyleCnt="5">
        <dgm:presLayoutVars>
          <dgm:chMax val="0"/>
          <dgm:chPref val="0"/>
          <dgm:bulletEnabled val="1"/>
        </dgm:presLayoutVars>
      </dgm:prSet>
      <dgm:spPr/>
    </dgm:pt>
    <dgm:pt modelId="{B876F89C-4D8C-42F9-B35D-57ACC3601EB6}" type="pres">
      <dgm:prSet presAssocID="{2C8F6E03-3AAE-4DED-8F3B-67A0709B693F}" presName="parTxOnlySpace" presStyleCnt="0"/>
      <dgm:spPr/>
    </dgm:pt>
    <dgm:pt modelId="{53C02CF1-EE6E-4BF5-AD07-2EE5D3330FB2}" type="pres">
      <dgm:prSet presAssocID="{BA5C1A80-E0E6-44AD-AF6F-559B1C733F03}" presName="parTxOnly" presStyleLbl="node1" presStyleIdx="3" presStyleCnt="5">
        <dgm:presLayoutVars>
          <dgm:chMax val="0"/>
          <dgm:chPref val="0"/>
          <dgm:bulletEnabled val="1"/>
        </dgm:presLayoutVars>
      </dgm:prSet>
      <dgm:spPr/>
    </dgm:pt>
    <dgm:pt modelId="{813932E1-822F-4A3D-941F-97D2AADAE8CF}" type="pres">
      <dgm:prSet presAssocID="{A5F62188-BFF6-4141-8586-8008FE1E21BB}" presName="parTxOnlySpace" presStyleCnt="0"/>
      <dgm:spPr/>
    </dgm:pt>
    <dgm:pt modelId="{ADFC99D0-A93D-4318-BB76-92C67DE69AF5}" type="pres">
      <dgm:prSet presAssocID="{CA951497-069E-48E2-BE2D-EAD683EC4A88}" presName="parTxOnly" presStyleLbl="node1" presStyleIdx="4" presStyleCnt="5">
        <dgm:presLayoutVars>
          <dgm:chMax val="0"/>
          <dgm:chPref val="0"/>
          <dgm:bulletEnabled val="1"/>
        </dgm:presLayoutVars>
      </dgm:prSet>
      <dgm:spPr/>
    </dgm:pt>
  </dgm:ptLst>
  <dgm:cxnLst>
    <dgm:cxn modelId="{3C733E27-0B53-4F12-A6AC-51E9FE6D46F4}" srcId="{B914AC8B-7ABB-4B5A-9906-B5746CE50D32}" destId="{56B95CE7-8DC8-4848-A79F-B05FA00ED919}" srcOrd="2" destOrd="0" parTransId="{3DFDE563-3DD3-45F3-9BFB-F5715FFA5D02}" sibTransId="{2C8F6E03-3AAE-4DED-8F3B-67A0709B693F}"/>
    <dgm:cxn modelId="{C0B3B228-843E-4054-B318-D7E6BDE42948}" srcId="{B914AC8B-7ABB-4B5A-9906-B5746CE50D32}" destId="{38B95B1D-0B3F-47DB-A5CB-EDCF52ED6DDD}" srcOrd="1" destOrd="0" parTransId="{6B2AB2D6-3719-47DB-AC26-DC64B1DBDEAD}" sibTransId="{6A6862CF-FD46-4C30-A8C9-E4F799AE75C4}"/>
    <dgm:cxn modelId="{4F32EC31-C08D-4E1D-BBFD-6B8126ACCE18}" type="presOf" srcId="{56B95CE7-8DC8-4848-A79F-B05FA00ED919}" destId="{D2E65650-A0DE-4035-8586-8321DA3DBC23}" srcOrd="0" destOrd="0" presId="urn:microsoft.com/office/officeart/2005/8/layout/chevron1"/>
    <dgm:cxn modelId="{BF7B8F3D-B1B7-44E4-B0F1-E8ED271F9D6D}" type="presOf" srcId="{38B95B1D-0B3F-47DB-A5CB-EDCF52ED6DDD}" destId="{68583376-A222-442F-822A-8DE04D9C9EBF}" srcOrd="0" destOrd="0" presId="urn:microsoft.com/office/officeart/2005/8/layout/chevron1"/>
    <dgm:cxn modelId="{5403A93E-0983-448F-8BCA-7D5677C502AC}" type="presOf" srcId="{CA951497-069E-48E2-BE2D-EAD683EC4A88}" destId="{ADFC99D0-A93D-4318-BB76-92C67DE69AF5}" srcOrd="0" destOrd="0" presId="urn:microsoft.com/office/officeart/2005/8/layout/chevron1"/>
    <dgm:cxn modelId="{A00E7469-AA8F-45D0-9538-4037F5329229}" type="presOf" srcId="{B914AC8B-7ABB-4B5A-9906-B5746CE50D32}" destId="{B60C1264-A757-41EE-8840-3AED74ECB91A}" srcOrd="0" destOrd="0" presId="urn:microsoft.com/office/officeart/2005/8/layout/chevron1"/>
    <dgm:cxn modelId="{A25C957E-1E8B-4B09-AC98-CE10D101FDFD}" srcId="{B914AC8B-7ABB-4B5A-9906-B5746CE50D32}" destId="{8523FDCD-E75C-4B3E-996C-238345F47F1E}" srcOrd="0" destOrd="0" parTransId="{6C615771-5DD0-417A-B529-CB6C18D12DCE}" sibTransId="{0788931B-206A-426D-9E90-EF32C60CE9B1}"/>
    <dgm:cxn modelId="{FD6B6FA8-1DAB-4519-9346-0DE56AC238AF}" srcId="{B914AC8B-7ABB-4B5A-9906-B5746CE50D32}" destId="{CA951497-069E-48E2-BE2D-EAD683EC4A88}" srcOrd="4" destOrd="0" parTransId="{4122C4A5-E437-41E7-870F-0F3891C1EB5F}" sibTransId="{320946CF-B359-4CE2-8E46-84BF2A0492EA}"/>
    <dgm:cxn modelId="{6F9D7DAF-563E-40F2-8F9B-E936A2CAD71A}" type="presOf" srcId="{8523FDCD-E75C-4B3E-996C-238345F47F1E}" destId="{1DA8DAAF-AE6A-4B90-B829-C245D2965622}" srcOrd="0" destOrd="0" presId="urn:microsoft.com/office/officeart/2005/8/layout/chevron1"/>
    <dgm:cxn modelId="{44FC9BB8-E331-4134-98BC-A951C7508331}" srcId="{B914AC8B-7ABB-4B5A-9906-B5746CE50D32}" destId="{BA5C1A80-E0E6-44AD-AF6F-559B1C733F03}" srcOrd="3" destOrd="0" parTransId="{FFC291E4-565A-46F4-B595-41EB90155D0D}" sibTransId="{A5F62188-BFF6-4141-8586-8008FE1E21BB}"/>
    <dgm:cxn modelId="{36CD29F8-F235-4ACF-AB75-47EBC1F2E3A8}" type="presOf" srcId="{BA5C1A80-E0E6-44AD-AF6F-559B1C733F03}" destId="{53C02CF1-EE6E-4BF5-AD07-2EE5D3330FB2}" srcOrd="0" destOrd="0" presId="urn:microsoft.com/office/officeart/2005/8/layout/chevron1"/>
    <dgm:cxn modelId="{457857ED-0412-45D4-981F-02D9534EDC22}" type="presParOf" srcId="{B60C1264-A757-41EE-8840-3AED74ECB91A}" destId="{1DA8DAAF-AE6A-4B90-B829-C245D2965622}" srcOrd="0" destOrd="0" presId="urn:microsoft.com/office/officeart/2005/8/layout/chevron1"/>
    <dgm:cxn modelId="{D5F323CB-79D3-44E9-B7B9-31523AA89685}" type="presParOf" srcId="{B60C1264-A757-41EE-8840-3AED74ECB91A}" destId="{62D7DA5A-5EEA-4F4C-B25E-3DDBB57CEEB9}" srcOrd="1" destOrd="0" presId="urn:microsoft.com/office/officeart/2005/8/layout/chevron1"/>
    <dgm:cxn modelId="{95722842-F123-4B0F-9138-2662220B5689}" type="presParOf" srcId="{B60C1264-A757-41EE-8840-3AED74ECB91A}" destId="{68583376-A222-442F-822A-8DE04D9C9EBF}" srcOrd="2" destOrd="0" presId="urn:microsoft.com/office/officeart/2005/8/layout/chevron1"/>
    <dgm:cxn modelId="{A3813DE6-B87B-4560-B5EA-F0C0BD7241BC}" type="presParOf" srcId="{B60C1264-A757-41EE-8840-3AED74ECB91A}" destId="{2FF91993-D342-43A4-966B-7802778636C6}" srcOrd="3" destOrd="0" presId="urn:microsoft.com/office/officeart/2005/8/layout/chevron1"/>
    <dgm:cxn modelId="{464B9A39-213E-475F-AF11-244A3D43D0D6}" type="presParOf" srcId="{B60C1264-A757-41EE-8840-3AED74ECB91A}" destId="{D2E65650-A0DE-4035-8586-8321DA3DBC23}" srcOrd="4" destOrd="0" presId="urn:microsoft.com/office/officeart/2005/8/layout/chevron1"/>
    <dgm:cxn modelId="{2B238995-1BE4-49F7-BFA7-284C083F6AF8}" type="presParOf" srcId="{B60C1264-A757-41EE-8840-3AED74ECB91A}" destId="{B876F89C-4D8C-42F9-B35D-57ACC3601EB6}" srcOrd="5" destOrd="0" presId="urn:microsoft.com/office/officeart/2005/8/layout/chevron1"/>
    <dgm:cxn modelId="{F5C4DB31-F430-4286-AFB7-4276BF92655D}" type="presParOf" srcId="{B60C1264-A757-41EE-8840-3AED74ECB91A}" destId="{53C02CF1-EE6E-4BF5-AD07-2EE5D3330FB2}" srcOrd="6" destOrd="0" presId="urn:microsoft.com/office/officeart/2005/8/layout/chevron1"/>
    <dgm:cxn modelId="{F02EBEFD-902A-4611-A2A6-5634E8099272}" type="presParOf" srcId="{B60C1264-A757-41EE-8840-3AED74ECB91A}" destId="{813932E1-822F-4A3D-941F-97D2AADAE8CF}" srcOrd="7" destOrd="0" presId="urn:microsoft.com/office/officeart/2005/8/layout/chevron1"/>
    <dgm:cxn modelId="{49D16BBA-FACA-42A0-9FE6-261D7E029EBF}" type="presParOf" srcId="{B60C1264-A757-41EE-8840-3AED74ECB91A}" destId="{ADFC99D0-A93D-4318-BB76-92C67DE69AF5}" srcOrd="8"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14AC8B-7ABB-4B5A-9906-B5746CE50D32}" type="doc">
      <dgm:prSet loTypeId="urn:microsoft.com/office/officeart/2005/8/layout/chevron1" loCatId="process" qsTypeId="urn:microsoft.com/office/officeart/2005/8/quickstyle/simple1" qsCatId="simple" csTypeId="urn:microsoft.com/office/officeart/2005/8/colors/accent1_3" csCatId="accent1" phldr="1"/>
      <dgm:spPr/>
    </dgm:pt>
    <dgm:pt modelId="{8523FDCD-E75C-4B3E-996C-238345F47F1E}">
      <dgm:prSet phldrT="[Text]"/>
      <dgm:spPr/>
      <dgm:t>
        <a:bodyPr/>
        <a:lstStyle/>
        <a:p>
          <a:r>
            <a:rPr lang="en-US" dirty="0"/>
            <a:t>Hazard identification</a:t>
          </a:r>
        </a:p>
      </dgm:t>
    </dgm:pt>
    <dgm:pt modelId="{6C615771-5DD0-417A-B529-CB6C18D12DCE}" type="parTrans" cxnId="{A25C957E-1E8B-4B09-AC98-CE10D101FDFD}">
      <dgm:prSet/>
      <dgm:spPr/>
      <dgm:t>
        <a:bodyPr/>
        <a:lstStyle/>
        <a:p>
          <a:endParaRPr lang="en-US"/>
        </a:p>
      </dgm:t>
    </dgm:pt>
    <dgm:pt modelId="{0788931B-206A-426D-9E90-EF32C60CE9B1}" type="sibTrans" cxnId="{A25C957E-1E8B-4B09-AC98-CE10D101FDFD}">
      <dgm:prSet/>
      <dgm:spPr/>
      <dgm:t>
        <a:bodyPr/>
        <a:lstStyle/>
        <a:p>
          <a:endParaRPr lang="en-US"/>
        </a:p>
      </dgm:t>
    </dgm:pt>
    <dgm:pt modelId="{38B95B1D-0B3F-47DB-A5CB-EDCF52ED6DDD}">
      <dgm:prSet phldrT="[Text]"/>
      <dgm:spPr/>
      <dgm:t>
        <a:bodyPr/>
        <a:lstStyle/>
        <a:p>
          <a:r>
            <a:rPr lang="en-US" dirty="0"/>
            <a:t>Hazard assessment</a:t>
          </a:r>
        </a:p>
      </dgm:t>
    </dgm:pt>
    <dgm:pt modelId="{6B2AB2D6-3719-47DB-AC26-DC64B1DBDEAD}" type="parTrans" cxnId="{C0B3B228-843E-4054-B318-D7E6BDE42948}">
      <dgm:prSet/>
      <dgm:spPr/>
      <dgm:t>
        <a:bodyPr/>
        <a:lstStyle/>
        <a:p>
          <a:endParaRPr lang="en-US"/>
        </a:p>
      </dgm:t>
    </dgm:pt>
    <dgm:pt modelId="{6A6862CF-FD46-4C30-A8C9-E4F799AE75C4}" type="sibTrans" cxnId="{C0B3B228-843E-4054-B318-D7E6BDE42948}">
      <dgm:prSet/>
      <dgm:spPr/>
      <dgm:t>
        <a:bodyPr/>
        <a:lstStyle/>
        <a:p>
          <a:endParaRPr lang="en-US"/>
        </a:p>
      </dgm:t>
    </dgm:pt>
    <dgm:pt modelId="{56B95CE7-8DC8-4848-A79F-B05FA00ED919}">
      <dgm:prSet phldrT="[Text]"/>
      <dgm:spPr/>
      <dgm:t>
        <a:bodyPr/>
        <a:lstStyle/>
        <a:p>
          <a:r>
            <a:rPr lang="en-US" dirty="0"/>
            <a:t>Exposure assessment</a:t>
          </a:r>
        </a:p>
      </dgm:t>
    </dgm:pt>
    <dgm:pt modelId="{3DFDE563-3DD3-45F3-9BFB-F5715FFA5D02}" type="parTrans" cxnId="{3C733E27-0B53-4F12-A6AC-51E9FE6D46F4}">
      <dgm:prSet/>
      <dgm:spPr/>
      <dgm:t>
        <a:bodyPr/>
        <a:lstStyle/>
        <a:p>
          <a:endParaRPr lang="en-US"/>
        </a:p>
      </dgm:t>
    </dgm:pt>
    <dgm:pt modelId="{2C8F6E03-3AAE-4DED-8F3B-67A0709B693F}" type="sibTrans" cxnId="{3C733E27-0B53-4F12-A6AC-51E9FE6D46F4}">
      <dgm:prSet/>
      <dgm:spPr/>
      <dgm:t>
        <a:bodyPr/>
        <a:lstStyle/>
        <a:p>
          <a:endParaRPr lang="en-US"/>
        </a:p>
      </dgm:t>
    </dgm:pt>
    <dgm:pt modelId="{BA5C1A80-E0E6-44AD-AF6F-559B1C733F03}">
      <dgm:prSet phldrT="[Text]"/>
      <dgm:spPr/>
      <dgm:t>
        <a:bodyPr/>
        <a:lstStyle/>
        <a:p>
          <a:r>
            <a:rPr lang="en-US" dirty="0"/>
            <a:t>Risk assessment</a:t>
          </a:r>
        </a:p>
      </dgm:t>
    </dgm:pt>
    <dgm:pt modelId="{FFC291E4-565A-46F4-B595-41EB90155D0D}" type="parTrans" cxnId="{44FC9BB8-E331-4134-98BC-A951C7508331}">
      <dgm:prSet/>
      <dgm:spPr/>
      <dgm:t>
        <a:bodyPr/>
        <a:lstStyle/>
        <a:p>
          <a:endParaRPr lang="en-US"/>
        </a:p>
      </dgm:t>
    </dgm:pt>
    <dgm:pt modelId="{A5F62188-BFF6-4141-8586-8008FE1E21BB}" type="sibTrans" cxnId="{44FC9BB8-E331-4134-98BC-A951C7508331}">
      <dgm:prSet/>
      <dgm:spPr/>
      <dgm:t>
        <a:bodyPr/>
        <a:lstStyle/>
        <a:p>
          <a:endParaRPr lang="en-US"/>
        </a:p>
      </dgm:t>
    </dgm:pt>
    <dgm:pt modelId="{CA951497-069E-48E2-BE2D-EAD683EC4A88}">
      <dgm:prSet phldrT="[Text]"/>
      <dgm:spPr/>
      <dgm:t>
        <a:bodyPr/>
        <a:lstStyle/>
        <a:p>
          <a:r>
            <a:rPr lang="en-US" dirty="0"/>
            <a:t>Risk management</a:t>
          </a:r>
        </a:p>
      </dgm:t>
    </dgm:pt>
    <dgm:pt modelId="{4122C4A5-E437-41E7-870F-0F3891C1EB5F}" type="parTrans" cxnId="{FD6B6FA8-1DAB-4519-9346-0DE56AC238AF}">
      <dgm:prSet/>
      <dgm:spPr/>
      <dgm:t>
        <a:bodyPr/>
        <a:lstStyle/>
        <a:p>
          <a:endParaRPr lang="en-US"/>
        </a:p>
      </dgm:t>
    </dgm:pt>
    <dgm:pt modelId="{320946CF-B359-4CE2-8E46-84BF2A0492EA}" type="sibTrans" cxnId="{FD6B6FA8-1DAB-4519-9346-0DE56AC238AF}">
      <dgm:prSet/>
      <dgm:spPr/>
      <dgm:t>
        <a:bodyPr/>
        <a:lstStyle/>
        <a:p>
          <a:endParaRPr lang="en-US"/>
        </a:p>
      </dgm:t>
    </dgm:pt>
    <dgm:pt modelId="{B60C1264-A757-41EE-8840-3AED74ECB91A}" type="pres">
      <dgm:prSet presAssocID="{B914AC8B-7ABB-4B5A-9906-B5746CE50D32}" presName="Name0" presStyleCnt="0">
        <dgm:presLayoutVars>
          <dgm:dir/>
          <dgm:animLvl val="lvl"/>
          <dgm:resizeHandles val="exact"/>
        </dgm:presLayoutVars>
      </dgm:prSet>
      <dgm:spPr/>
    </dgm:pt>
    <dgm:pt modelId="{1DA8DAAF-AE6A-4B90-B829-C245D2965622}" type="pres">
      <dgm:prSet presAssocID="{8523FDCD-E75C-4B3E-996C-238345F47F1E}" presName="parTxOnly" presStyleLbl="node1" presStyleIdx="0" presStyleCnt="5">
        <dgm:presLayoutVars>
          <dgm:chMax val="0"/>
          <dgm:chPref val="0"/>
          <dgm:bulletEnabled val="1"/>
        </dgm:presLayoutVars>
      </dgm:prSet>
      <dgm:spPr/>
    </dgm:pt>
    <dgm:pt modelId="{62D7DA5A-5EEA-4F4C-B25E-3DDBB57CEEB9}" type="pres">
      <dgm:prSet presAssocID="{0788931B-206A-426D-9E90-EF32C60CE9B1}" presName="parTxOnlySpace" presStyleCnt="0"/>
      <dgm:spPr/>
    </dgm:pt>
    <dgm:pt modelId="{68583376-A222-442F-822A-8DE04D9C9EBF}" type="pres">
      <dgm:prSet presAssocID="{38B95B1D-0B3F-47DB-A5CB-EDCF52ED6DDD}" presName="parTxOnly" presStyleLbl="node1" presStyleIdx="1" presStyleCnt="5">
        <dgm:presLayoutVars>
          <dgm:chMax val="0"/>
          <dgm:chPref val="0"/>
          <dgm:bulletEnabled val="1"/>
        </dgm:presLayoutVars>
      </dgm:prSet>
      <dgm:spPr/>
    </dgm:pt>
    <dgm:pt modelId="{2FF91993-D342-43A4-966B-7802778636C6}" type="pres">
      <dgm:prSet presAssocID="{6A6862CF-FD46-4C30-A8C9-E4F799AE75C4}" presName="parTxOnlySpace" presStyleCnt="0"/>
      <dgm:spPr/>
    </dgm:pt>
    <dgm:pt modelId="{D2E65650-A0DE-4035-8586-8321DA3DBC23}" type="pres">
      <dgm:prSet presAssocID="{56B95CE7-8DC8-4848-A79F-B05FA00ED919}" presName="parTxOnly" presStyleLbl="node1" presStyleIdx="2" presStyleCnt="5">
        <dgm:presLayoutVars>
          <dgm:chMax val="0"/>
          <dgm:chPref val="0"/>
          <dgm:bulletEnabled val="1"/>
        </dgm:presLayoutVars>
      </dgm:prSet>
      <dgm:spPr/>
    </dgm:pt>
    <dgm:pt modelId="{B876F89C-4D8C-42F9-B35D-57ACC3601EB6}" type="pres">
      <dgm:prSet presAssocID="{2C8F6E03-3AAE-4DED-8F3B-67A0709B693F}" presName="parTxOnlySpace" presStyleCnt="0"/>
      <dgm:spPr/>
    </dgm:pt>
    <dgm:pt modelId="{53C02CF1-EE6E-4BF5-AD07-2EE5D3330FB2}" type="pres">
      <dgm:prSet presAssocID="{BA5C1A80-E0E6-44AD-AF6F-559B1C733F03}" presName="parTxOnly" presStyleLbl="node1" presStyleIdx="3" presStyleCnt="5">
        <dgm:presLayoutVars>
          <dgm:chMax val="0"/>
          <dgm:chPref val="0"/>
          <dgm:bulletEnabled val="1"/>
        </dgm:presLayoutVars>
      </dgm:prSet>
      <dgm:spPr/>
    </dgm:pt>
    <dgm:pt modelId="{813932E1-822F-4A3D-941F-97D2AADAE8CF}" type="pres">
      <dgm:prSet presAssocID="{A5F62188-BFF6-4141-8586-8008FE1E21BB}" presName="parTxOnlySpace" presStyleCnt="0"/>
      <dgm:spPr/>
    </dgm:pt>
    <dgm:pt modelId="{ADFC99D0-A93D-4318-BB76-92C67DE69AF5}" type="pres">
      <dgm:prSet presAssocID="{CA951497-069E-48E2-BE2D-EAD683EC4A88}" presName="parTxOnly" presStyleLbl="node1" presStyleIdx="4" presStyleCnt="5">
        <dgm:presLayoutVars>
          <dgm:chMax val="0"/>
          <dgm:chPref val="0"/>
          <dgm:bulletEnabled val="1"/>
        </dgm:presLayoutVars>
      </dgm:prSet>
      <dgm:spPr/>
    </dgm:pt>
  </dgm:ptLst>
  <dgm:cxnLst>
    <dgm:cxn modelId="{3C733E27-0B53-4F12-A6AC-51E9FE6D46F4}" srcId="{B914AC8B-7ABB-4B5A-9906-B5746CE50D32}" destId="{56B95CE7-8DC8-4848-A79F-B05FA00ED919}" srcOrd="2" destOrd="0" parTransId="{3DFDE563-3DD3-45F3-9BFB-F5715FFA5D02}" sibTransId="{2C8F6E03-3AAE-4DED-8F3B-67A0709B693F}"/>
    <dgm:cxn modelId="{C0B3B228-843E-4054-B318-D7E6BDE42948}" srcId="{B914AC8B-7ABB-4B5A-9906-B5746CE50D32}" destId="{38B95B1D-0B3F-47DB-A5CB-EDCF52ED6DDD}" srcOrd="1" destOrd="0" parTransId="{6B2AB2D6-3719-47DB-AC26-DC64B1DBDEAD}" sibTransId="{6A6862CF-FD46-4C30-A8C9-E4F799AE75C4}"/>
    <dgm:cxn modelId="{4F32EC31-C08D-4E1D-BBFD-6B8126ACCE18}" type="presOf" srcId="{56B95CE7-8DC8-4848-A79F-B05FA00ED919}" destId="{D2E65650-A0DE-4035-8586-8321DA3DBC23}" srcOrd="0" destOrd="0" presId="urn:microsoft.com/office/officeart/2005/8/layout/chevron1"/>
    <dgm:cxn modelId="{BF7B8F3D-B1B7-44E4-B0F1-E8ED271F9D6D}" type="presOf" srcId="{38B95B1D-0B3F-47DB-A5CB-EDCF52ED6DDD}" destId="{68583376-A222-442F-822A-8DE04D9C9EBF}" srcOrd="0" destOrd="0" presId="urn:microsoft.com/office/officeart/2005/8/layout/chevron1"/>
    <dgm:cxn modelId="{5403A93E-0983-448F-8BCA-7D5677C502AC}" type="presOf" srcId="{CA951497-069E-48E2-BE2D-EAD683EC4A88}" destId="{ADFC99D0-A93D-4318-BB76-92C67DE69AF5}" srcOrd="0" destOrd="0" presId="urn:microsoft.com/office/officeart/2005/8/layout/chevron1"/>
    <dgm:cxn modelId="{A00E7469-AA8F-45D0-9538-4037F5329229}" type="presOf" srcId="{B914AC8B-7ABB-4B5A-9906-B5746CE50D32}" destId="{B60C1264-A757-41EE-8840-3AED74ECB91A}" srcOrd="0" destOrd="0" presId="urn:microsoft.com/office/officeart/2005/8/layout/chevron1"/>
    <dgm:cxn modelId="{A25C957E-1E8B-4B09-AC98-CE10D101FDFD}" srcId="{B914AC8B-7ABB-4B5A-9906-B5746CE50D32}" destId="{8523FDCD-E75C-4B3E-996C-238345F47F1E}" srcOrd="0" destOrd="0" parTransId="{6C615771-5DD0-417A-B529-CB6C18D12DCE}" sibTransId="{0788931B-206A-426D-9E90-EF32C60CE9B1}"/>
    <dgm:cxn modelId="{FD6B6FA8-1DAB-4519-9346-0DE56AC238AF}" srcId="{B914AC8B-7ABB-4B5A-9906-B5746CE50D32}" destId="{CA951497-069E-48E2-BE2D-EAD683EC4A88}" srcOrd="4" destOrd="0" parTransId="{4122C4A5-E437-41E7-870F-0F3891C1EB5F}" sibTransId="{320946CF-B359-4CE2-8E46-84BF2A0492EA}"/>
    <dgm:cxn modelId="{6F9D7DAF-563E-40F2-8F9B-E936A2CAD71A}" type="presOf" srcId="{8523FDCD-E75C-4B3E-996C-238345F47F1E}" destId="{1DA8DAAF-AE6A-4B90-B829-C245D2965622}" srcOrd="0" destOrd="0" presId="urn:microsoft.com/office/officeart/2005/8/layout/chevron1"/>
    <dgm:cxn modelId="{44FC9BB8-E331-4134-98BC-A951C7508331}" srcId="{B914AC8B-7ABB-4B5A-9906-B5746CE50D32}" destId="{BA5C1A80-E0E6-44AD-AF6F-559B1C733F03}" srcOrd="3" destOrd="0" parTransId="{FFC291E4-565A-46F4-B595-41EB90155D0D}" sibTransId="{A5F62188-BFF6-4141-8586-8008FE1E21BB}"/>
    <dgm:cxn modelId="{36CD29F8-F235-4ACF-AB75-47EBC1F2E3A8}" type="presOf" srcId="{BA5C1A80-E0E6-44AD-AF6F-559B1C733F03}" destId="{53C02CF1-EE6E-4BF5-AD07-2EE5D3330FB2}" srcOrd="0" destOrd="0" presId="urn:microsoft.com/office/officeart/2005/8/layout/chevron1"/>
    <dgm:cxn modelId="{457857ED-0412-45D4-981F-02D9534EDC22}" type="presParOf" srcId="{B60C1264-A757-41EE-8840-3AED74ECB91A}" destId="{1DA8DAAF-AE6A-4B90-B829-C245D2965622}" srcOrd="0" destOrd="0" presId="urn:microsoft.com/office/officeart/2005/8/layout/chevron1"/>
    <dgm:cxn modelId="{D5F323CB-79D3-44E9-B7B9-31523AA89685}" type="presParOf" srcId="{B60C1264-A757-41EE-8840-3AED74ECB91A}" destId="{62D7DA5A-5EEA-4F4C-B25E-3DDBB57CEEB9}" srcOrd="1" destOrd="0" presId="urn:microsoft.com/office/officeart/2005/8/layout/chevron1"/>
    <dgm:cxn modelId="{95722842-F123-4B0F-9138-2662220B5689}" type="presParOf" srcId="{B60C1264-A757-41EE-8840-3AED74ECB91A}" destId="{68583376-A222-442F-822A-8DE04D9C9EBF}" srcOrd="2" destOrd="0" presId="urn:microsoft.com/office/officeart/2005/8/layout/chevron1"/>
    <dgm:cxn modelId="{A3813DE6-B87B-4560-B5EA-F0C0BD7241BC}" type="presParOf" srcId="{B60C1264-A757-41EE-8840-3AED74ECB91A}" destId="{2FF91993-D342-43A4-966B-7802778636C6}" srcOrd="3" destOrd="0" presId="urn:microsoft.com/office/officeart/2005/8/layout/chevron1"/>
    <dgm:cxn modelId="{464B9A39-213E-475F-AF11-244A3D43D0D6}" type="presParOf" srcId="{B60C1264-A757-41EE-8840-3AED74ECB91A}" destId="{D2E65650-A0DE-4035-8586-8321DA3DBC23}" srcOrd="4" destOrd="0" presId="urn:microsoft.com/office/officeart/2005/8/layout/chevron1"/>
    <dgm:cxn modelId="{2B238995-1BE4-49F7-BFA7-284C083F6AF8}" type="presParOf" srcId="{B60C1264-A757-41EE-8840-3AED74ECB91A}" destId="{B876F89C-4D8C-42F9-B35D-57ACC3601EB6}" srcOrd="5" destOrd="0" presId="urn:microsoft.com/office/officeart/2005/8/layout/chevron1"/>
    <dgm:cxn modelId="{F5C4DB31-F430-4286-AFB7-4276BF92655D}" type="presParOf" srcId="{B60C1264-A757-41EE-8840-3AED74ECB91A}" destId="{53C02CF1-EE6E-4BF5-AD07-2EE5D3330FB2}" srcOrd="6" destOrd="0" presId="urn:microsoft.com/office/officeart/2005/8/layout/chevron1"/>
    <dgm:cxn modelId="{F02EBEFD-902A-4611-A2A6-5634E8099272}" type="presParOf" srcId="{B60C1264-A757-41EE-8840-3AED74ECB91A}" destId="{813932E1-822F-4A3D-941F-97D2AADAE8CF}" srcOrd="7" destOrd="0" presId="urn:microsoft.com/office/officeart/2005/8/layout/chevron1"/>
    <dgm:cxn modelId="{49D16BBA-FACA-42A0-9FE6-261D7E029EBF}" type="presParOf" srcId="{B60C1264-A757-41EE-8840-3AED74ECB91A}" destId="{ADFC99D0-A93D-4318-BB76-92C67DE69AF5}" srcOrd="8"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8DAAF-AE6A-4B90-B829-C245D2965622}">
      <dsp:nvSpPr>
        <dsp:cNvPr id="0" name=""/>
        <dsp:cNvSpPr/>
      </dsp:nvSpPr>
      <dsp:spPr>
        <a:xfrm>
          <a:off x="2140" y="431820"/>
          <a:ext cx="1904898" cy="761959"/>
        </a:xfrm>
        <a:prstGeom prst="chevr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Hazard identification</a:t>
          </a:r>
        </a:p>
      </dsp:txBody>
      <dsp:txXfrm>
        <a:off x="383120" y="431820"/>
        <a:ext cx="1142939" cy="761959"/>
      </dsp:txXfrm>
    </dsp:sp>
    <dsp:sp modelId="{68583376-A222-442F-822A-8DE04D9C9EBF}">
      <dsp:nvSpPr>
        <dsp:cNvPr id="0" name=""/>
        <dsp:cNvSpPr/>
      </dsp:nvSpPr>
      <dsp:spPr>
        <a:xfrm>
          <a:off x="1716548" y="431820"/>
          <a:ext cx="1904898" cy="761959"/>
        </a:xfrm>
        <a:prstGeom prst="chevron">
          <a:avLst/>
        </a:prstGeom>
        <a:solidFill>
          <a:schemeClr val="accent1">
            <a:shade val="80000"/>
            <a:hueOff val="67816"/>
            <a:satOff val="1294"/>
            <a:lumOff val="57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Hazard assessment</a:t>
          </a:r>
        </a:p>
      </dsp:txBody>
      <dsp:txXfrm>
        <a:off x="2097528" y="431820"/>
        <a:ext cx="1142939" cy="761959"/>
      </dsp:txXfrm>
    </dsp:sp>
    <dsp:sp modelId="{D2E65650-A0DE-4035-8586-8321DA3DBC23}">
      <dsp:nvSpPr>
        <dsp:cNvPr id="0" name=""/>
        <dsp:cNvSpPr/>
      </dsp:nvSpPr>
      <dsp:spPr>
        <a:xfrm>
          <a:off x="3430956" y="431820"/>
          <a:ext cx="1904898" cy="761959"/>
        </a:xfrm>
        <a:prstGeom prst="chevron">
          <a:avLst/>
        </a:prstGeom>
        <a:solidFill>
          <a:schemeClr val="accent1">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Exposure assessment</a:t>
          </a:r>
        </a:p>
      </dsp:txBody>
      <dsp:txXfrm>
        <a:off x="3811936" y="431820"/>
        <a:ext cx="1142939" cy="761959"/>
      </dsp:txXfrm>
    </dsp:sp>
    <dsp:sp modelId="{53C02CF1-EE6E-4BF5-AD07-2EE5D3330FB2}">
      <dsp:nvSpPr>
        <dsp:cNvPr id="0" name=""/>
        <dsp:cNvSpPr/>
      </dsp:nvSpPr>
      <dsp:spPr>
        <a:xfrm>
          <a:off x="5145365" y="431820"/>
          <a:ext cx="1904898" cy="761959"/>
        </a:xfrm>
        <a:prstGeom prst="chevron">
          <a:avLst/>
        </a:prstGeom>
        <a:solidFill>
          <a:schemeClr val="accent1">
            <a:shade val="80000"/>
            <a:hueOff val="203448"/>
            <a:satOff val="3881"/>
            <a:lumOff val="171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Risk assessment</a:t>
          </a:r>
        </a:p>
      </dsp:txBody>
      <dsp:txXfrm>
        <a:off x="5526345" y="431820"/>
        <a:ext cx="1142939" cy="761959"/>
      </dsp:txXfrm>
    </dsp:sp>
    <dsp:sp modelId="{ADFC99D0-A93D-4318-BB76-92C67DE69AF5}">
      <dsp:nvSpPr>
        <dsp:cNvPr id="0" name=""/>
        <dsp:cNvSpPr/>
      </dsp:nvSpPr>
      <dsp:spPr>
        <a:xfrm>
          <a:off x="6859773" y="431820"/>
          <a:ext cx="1904898" cy="761959"/>
        </a:xfrm>
        <a:prstGeom prst="chevron">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Risk management</a:t>
          </a:r>
        </a:p>
      </dsp:txBody>
      <dsp:txXfrm>
        <a:off x="7240753" y="431820"/>
        <a:ext cx="1142939" cy="761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DC601-347B-497F-9A76-E812DA907F09}">
      <dsp:nvSpPr>
        <dsp:cNvPr id="0" name=""/>
        <dsp:cNvSpPr/>
      </dsp:nvSpPr>
      <dsp:spPr>
        <a:xfrm>
          <a:off x="0" y="0"/>
          <a:ext cx="5887852" cy="372368"/>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IMPACTED</a:t>
          </a:r>
        </a:p>
      </dsp:txBody>
      <dsp:txXfrm>
        <a:off x="0" y="0"/>
        <a:ext cx="5887852" cy="372368"/>
      </dsp:txXfrm>
    </dsp:sp>
    <dsp:sp modelId="{F95B6F3E-853E-4E3B-968E-1718F90FC1C3}">
      <dsp:nvSpPr>
        <dsp:cNvPr id="0" name=""/>
        <dsp:cNvSpPr/>
      </dsp:nvSpPr>
      <dsp:spPr>
        <a:xfrm>
          <a:off x="2874" y="372368"/>
          <a:ext cx="1960700" cy="78197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83 wines</a:t>
          </a:r>
        </a:p>
      </dsp:txBody>
      <dsp:txXfrm>
        <a:off x="2874" y="372368"/>
        <a:ext cx="1960700" cy="781974"/>
      </dsp:txXfrm>
    </dsp:sp>
    <dsp:sp modelId="{122D5BDC-F925-48AB-83D6-12D465CCC885}">
      <dsp:nvSpPr>
        <dsp:cNvPr id="0" name=""/>
        <dsp:cNvSpPr/>
      </dsp:nvSpPr>
      <dsp:spPr>
        <a:xfrm>
          <a:off x="1963575" y="372368"/>
          <a:ext cx="1960700" cy="78197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31 brands</a:t>
          </a:r>
        </a:p>
      </dsp:txBody>
      <dsp:txXfrm>
        <a:off x="1963575" y="372368"/>
        <a:ext cx="1960700" cy="781974"/>
      </dsp:txXfrm>
    </dsp:sp>
    <dsp:sp modelId="{B63614BC-17BF-41B2-9D9B-077A718F5A1C}">
      <dsp:nvSpPr>
        <dsp:cNvPr id="0" name=""/>
        <dsp:cNvSpPr/>
      </dsp:nvSpPr>
      <dsp:spPr>
        <a:xfrm>
          <a:off x="3924276" y="372368"/>
          <a:ext cx="1960700" cy="78197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23 companies</a:t>
          </a:r>
        </a:p>
      </dsp:txBody>
      <dsp:txXfrm>
        <a:off x="3924276" y="372368"/>
        <a:ext cx="1960700" cy="781974"/>
      </dsp:txXfrm>
    </dsp:sp>
    <dsp:sp modelId="{C9E02E3B-0339-4660-B8D3-FA5B9A898F78}">
      <dsp:nvSpPr>
        <dsp:cNvPr id="0" name=""/>
        <dsp:cNvSpPr/>
      </dsp:nvSpPr>
      <dsp:spPr>
        <a:xfrm>
          <a:off x="0" y="1154342"/>
          <a:ext cx="5887852" cy="86886"/>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8DAAF-AE6A-4B90-B829-C245D2965622}">
      <dsp:nvSpPr>
        <dsp:cNvPr id="0" name=""/>
        <dsp:cNvSpPr/>
      </dsp:nvSpPr>
      <dsp:spPr>
        <a:xfrm>
          <a:off x="2140" y="431820"/>
          <a:ext cx="1904898" cy="761959"/>
        </a:xfrm>
        <a:prstGeom prst="chevr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Hazard identification</a:t>
          </a:r>
        </a:p>
      </dsp:txBody>
      <dsp:txXfrm>
        <a:off x="383120" y="431820"/>
        <a:ext cx="1142939" cy="761959"/>
      </dsp:txXfrm>
    </dsp:sp>
    <dsp:sp modelId="{68583376-A222-442F-822A-8DE04D9C9EBF}">
      <dsp:nvSpPr>
        <dsp:cNvPr id="0" name=""/>
        <dsp:cNvSpPr/>
      </dsp:nvSpPr>
      <dsp:spPr>
        <a:xfrm>
          <a:off x="1716548" y="431820"/>
          <a:ext cx="1904898" cy="761959"/>
        </a:xfrm>
        <a:prstGeom prst="chevron">
          <a:avLst/>
        </a:prstGeom>
        <a:solidFill>
          <a:schemeClr val="accent1">
            <a:shade val="80000"/>
            <a:hueOff val="67816"/>
            <a:satOff val="1294"/>
            <a:lumOff val="57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Hazard assessment</a:t>
          </a:r>
        </a:p>
      </dsp:txBody>
      <dsp:txXfrm>
        <a:off x="2097528" y="431820"/>
        <a:ext cx="1142939" cy="761959"/>
      </dsp:txXfrm>
    </dsp:sp>
    <dsp:sp modelId="{D2E65650-A0DE-4035-8586-8321DA3DBC23}">
      <dsp:nvSpPr>
        <dsp:cNvPr id="0" name=""/>
        <dsp:cNvSpPr/>
      </dsp:nvSpPr>
      <dsp:spPr>
        <a:xfrm>
          <a:off x="3430956" y="431820"/>
          <a:ext cx="1904898" cy="761959"/>
        </a:xfrm>
        <a:prstGeom prst="chevron">
          <a:avLst/>
        </a:prstGeom>
        <a:solidFill>
          <a:schemeClr val="accent1">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Exposure assessment</a:t>
          </a:r>
        </a:p>
      </dsp:txBody>
      <dsp:txXfrm>
        <a:off x="3811936" y="431820"/>
        <a:ext cx="1142939" cy="761959"/>
      </dsp:txXfrm>
    </dsp:sp>
    <dsp:sp modelId="{53C02CF1-EE6E-4BF5-AD07-2EE5D3330FB2}">
      <dsp:nvSpPr>
        <dsp:cNvPr id="0" name=""/>
        <dsp:cNvSpPr/>
      </dsp:nvSpPr>
      <dsp:spPr>
        <a:xfrm>
          <a:off x="5145365" y="431820"/>
          <a:ext cx="1904898" cy="761959"/>
        </a:xfrm>
        <a:prstGeom prst="chevron">
          <a:avLst/>
        </a:prstGeom>
        <a:solidFill>
          <a:schemeClr val="accent1">
            <a:shade val="80000"/>
            <a:hueOff val="203448"/>
            <a:satOff val="3881"/>
            <a:lumOff val="171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Risk assessment</a:t>
          </a:r>
        </a:p>
      </dsp:txBody>
      <dsp:txXfrm>
        <a:off x="5526345" y="431820"/>
        <a:ext cx="1142939" cy="761959"/>
      </dsp:txXfrm>
    </dsp:sp>
    <dsp:sp modelId="{ADFC99D0-A93D-4318-BB76-92C67DE69AF5}">
      <dsp:nvSpPr>
        <dsp:cNvPr id="0" name=""/>
        <dsp:cNvSpPr/>
      </dsp:nvSpPr>
      <dsp:spPr>
        <a:xfrm>
          <a:off x="6859773" y="431820"/>
          <a:ext cx="1904898" cy="761959"/>
        </a:xfrm>
        <a:prstGeom prst="chevron">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Risk management</a:t>
          </a:r>
        </a:p>
      </dsp:txBody>
      <dsp:txXfrm>
        <a:off x="7240753" y="431820"/>
        <a:ext cx="1142939" cy="7619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8DAAF-AE6A-4B90-B829-C245D2965622}">
      <dsp:nvSpPr>
        <dsp:cNvPr id="0" name=""/>
        <dsp:cNvSpPr/>
      </dsp:nvSpPr>
      <dsp:spPr>
        <a:xfrm>
          <a:off x="2902" y="296217"/>
          <a:ext cx="2582912" cy="1033164"/>
        </a:xfrm>
        <a:prstGeom prst="chevr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Hazard identification</a:t>
          </a:r>
        </a:p>
      </dsp:txBody>
      <dsp:txXfrm>
        <a:off x="519484" y="296217"/>
        <a:ext cx="1549748" cy="1033164"/>
      </dsp:txXfrm>
    </dsp:sp>
    <dsp:sp modelId="{68583376-A222-442F-822A-8DE04D9C9EBF}">
      <dsp:nvSpPr>
        <dsp:cNvPr id="0" name=""/>
        <dsp:cNvSpPr/>
      </dsp:nvSpPr>
      <dsp:spPr>
        <a:xfrm>
          <a:off x="2327523" y="296217"/>
          <a:ext cx="2582912" cy="1033164"/>
        </a:xfrm>
        <a:prstGeom prst="chevron">
          <a:avLst/>
        </a:prstGeom>
        <a:solidFill>
          <a:schemeClr val="accent1">
            <a:shade val="80000"/>
            <a:hueOff val="67816"/>
            <a:satOff val="1294"/>
            <a:lumOff val="57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Hazard assessment</a:t>
          </a:r>
        </a:p>
      </dsp:txBody>
      <dsp:txXfrm>
        <a:off x="2844105" y="296217"/>
        <a:ext cx="1549748" cy="1033164"/>
      </dsp:txXfrm>
    </dsp:sp>
    <dsp:sp modelId="{D2E65650-A0DE-4035-8586-8321DA3DBC23}">
      <dsp:nvSpPr>
        <dsp:cNvPr id="0" name=""/>
        <dsp:cNvSpPr/>
      </dsp:nvSpPr>
      <dsp:spPr>
        <a:xfrm>
          <a:off x="4652143" y="296217"/>
          <a:ext cx="2582912" cy="1033164"/>
        </a:xfrm>
        <a:prstGeom prst="chevron">
          <a:avLst/>
        </a:prstGeom>
        <a:solidFill>
          <a:schemeClr val="accent1">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Exposure assessment</a:t>
          </a:r>
        </a:p>
      </dsp:txBody>
      <dsp:txXfrm>
        <a:off x="5168725" y="296217"/>
        <a:ext cx="1549748" cy="1033164"/>
      </dsp:txXfrm>
    </dsp:sp>
    <dsp:sp modelId="{53C02CF1-EE6E-4BF5-AD07-2EE5D3330FB2}">
      <dsp:nvSpPr>
        <dsp:cNvPr id="0" name=""/>
        <dsp:cNvSpPr/>
      </dsp:nvSpPr>
      <dsp:spPr>
        <a:xfrm>
          <a:off x="6976764" y="296217"/>
          <a:ext cx="2582912" cy="1033164"/>
        </a:xfrm>
        <a:prstGeom prst="chevron">
          <a:avLst/>
        </a:prstGeom>
        <a:solidFill>
          <a:schemeClr val="accent1">
            <a:shade val="80000"/>
            <a:hueOff val="203448"/>
            <a:satOff val="3881"/>
            <a:lumOff val="171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Risk assessment</a:t>
          </a:r>
        </a:p>
      </dsp:txBody>
      <dsp:txXfrm>
        <a:off x="7493346" y="296217"/>
        <a:ext cx="1549748" cy="1033164"/>
      </dsp:txXfrm>
    </dsp:sp>
    <dsp:sp modelId="{ADFC99D0-A93D-4318-BB76-92C67DE69AF5}">
      <dsp:nvSpPr>
        <dsp:cNvPr id="0" name=""/>
        <dsp:cNvSpPr/>
      </dsp:nvSpPr>
      <dsp:spPr>
        <a:xfrm>
          <a:off x="9301385" y="296217"/>
          <a:ext cx="2582912" cy="1033164"/>
        </a:xfrm>
        <a:prstGeom prst="chevron">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Risk management</a:t>
          </a:r>
        </a:p>
      </dsp:txBody>
      <dsp:txXfrm>
        <a:off x="9817967" y="296217"/>
        <a:ext cx="1549748" cy="10331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42F7BB3-8B8C-4E1D-BACC-B469A7D6DCE6}" type="datetimeFigureOut">
              <a:rPr lang="en-US" smtClean="0"/>
              <a:t>5/31/2018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FA073B1-BFC9-409E-8557-A0316025CCD8}" type="slidenum">
              <a:rPr lang="en-US" smtClean="0"/>
              <a:t>‹#›</a:t>
            </a:fld>
            <a:endParaRPr lang="en-US"/>
          </a:p>
        </p:txBody>
      </p:sp>
    </p:spTree>
    <p:extLst>
      <p:ext uri="{BB962C8B-B14F-4D97-AF65-F5344CB8AC3E}">
        <p14:creationId xmlns:p14="http://schemas.microsoft.com/office/powerpoint/2010/main" val="37236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073B1-BFC9-409E-8557-A0316025CCD8}" type="slidenum">
              <a:rPr lang="en-US" smtClean="0"/>
              <a:t>1</a:t>
            </a:fld>
            <a:endParaRPr lang="en-US"/>
          </a:p>
        </p:txBody>
      </p:sp>
    </p:spTree>
    <p:extLst>
      <p:ext uri="{BB962C8B-B14F-4D97-AF65-F5344CB8AC3E}">
        <p14:creationId xmlns:p14="http://schemas.microsoft.com/office/powerpoint/2010/main" val="2654453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073B1-BFC9-409E-8557-A0316025CCD8}" type="slidenum">
              <a:rPr lang="en-US" smtClean="0"/>
              <a:t>10</a:t>
            </a:fld>
            <a:endParaRPr lang="en-US"/>
          </a:p>
        </p:txBody>
      </p:sp>
    </p:spTree>
    <p:extLst>
      <p:ext uri="{BB962C8B-B14F-4D97-AF65-F5344CB8AC3E}">
        <p14:creationId xmlns:p14="http://schemas.microsoft.com/office/powerpoint/2010/main" val="2119181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u="none" baseline="0"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989812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235763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u="none"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937843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u="none"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869183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u="none"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510521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u="none"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194251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4056842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baseline="0"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401980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268587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E009D746-C89D-4991-9BCB-14F459BC8EC6}" type="slidenum">
              <a:rPr lang="en-US" smtClean="0"/>
              <a:t>2</a:t>
            </a:fld>
            <a:endParaRPr lang="en-US" dirty="0"/>
          </a:p>
        </p:txBody>
      </p:sp>
    </p:spTree>
    <p:extLst>
      <p:ext uri="{BB962C8B-B14F-4D97-AF65-F5344CB8AC3E}">
        <p14:creationId xmlns:p14="http://schemas.microsoft.com/office/powerpoint/2010/main" val="3678497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724923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656178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073B1-BFC9-409E-8557-A0316025CCD8}" type="slidenum">
              <a:rPr lang="en-US" smtClean="0"/>
              <a:t>22</a:t>
            </a:fld>
            <a:endParaRPr lang="en-US"/>
          </a:p>
        </p:txBody>
      </p:sp>
    </p:spTree>
    <p:extLst>
      <p:ext uri="{BB962C8B-B14F-4D97-AF65-F5344CB8AC3E}">
        <p14:creationId xmlns:p14="http://schemas.microsoft.com/office/powerpoint/2010/main" val="325438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370038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987206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258579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16365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639403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i="0"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84591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FE8BD4CD-F9C9-422C-9218-EDE3BF9CE63D}"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966285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36E99C-568A-4D3D-9653-CD00F840F801}"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1661-3A92-491D-878F-215130B23BA5}" type="slidenum">
              <a:rPr lang="en-US" smtClean="0"/>
              <a:t>‹#›</a:t>
            </a:fld>
            <a:endParaRPr lang="en-US"/>
          </a:p>
        </p:txBody>
      </p:sp>
    </p:spTree>
    <p:extLst>
      <p:ext uri="{BB962C8B-B14F-4D97-AF65-F5344CB8AC3E}">
        <p14:creationId xmlns:p14="http://schemas.microsoft.com/office/powerpoint/2010/main" val="909514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36E99C-568A-4D3D-9653-CD00F840F801}"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1661-3A92-491D-878F-215130B23BA5}" type="slidenum">
              <a:rPr lang="en-US" smtClean="0"/>
              <a:t>‹#›</a:t>
            </a:fld>
            <a:endParaRPr lang="en-US"/>
          </a:p>
        </p:txBody>
      </p:sp>
    </p:spTree>
    <p:extLst>
      <p:ext uri="{BB962C8B-B14F-4D97-AF65-F5344CB8AC3E}">
        <p14:creationId xmlns:p14="http://schemas.microsoft.com/office/powerpoint/2010/main" val="3328607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36E99C-568A-4D3D-9653-CD00F840F801}"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1661-3A92-491D-878F-215130B23BA5}" type="slidenum">
              <a:rPr lang="en-US" smtClean="0"/>
              <a:t>‹#›</a:t>
            </a:fld>
            <a:endParaRPr lang="en-US"/>
          </a:p>
        </p:txBody>
      </p:sp>
    </p:spTree>
    <p:extLst>
      <p:ext uri="{BB962C8B-B14F-4D97-AF65-F5344CB8AC3E}">
        <p14:creationId xmlns:p14="http://schemas.microsoft.com/office/powerpoint/2010/main" val="545480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151016"/>
            <a:ext cx="2844800" cy="365125"/>
          </a:xfrm>
          <a:prstGeom prst="rect">
            <a:avLst/>
          </a:prstGeom>
        </p:spPr>
        <p:txBody>
          <a:bodyPr/>
          <a:lstStyle/>
          <a:p>
            <a:endParaRPr lang="en-US" dirty="0">
              <a:solidFill>
                <a:prstClr val="black">
                  <a:lumMod val="85000"/>
                  <a:lumOff val="1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85000"/>
                  <a:lumOff val="15000"/>
                </a:prstClr>
              </a:solidFill>
            </a:endParaRPr>
          </a:p>
        </p:txBody>
      </p:sp>
      <p:sp>
        <p:nvSpPr>
          <p:cNvPr id="5" name="Slide Number Placeholder 4"/>
          <p:cNvSpPr>
            <a:spLocks noGrp="1"/>
          </p:cNvSpPr>
          <p:nvPr>
            <p:ph type="sldNum" sz="quarter" idx="12"/>
          </p:nvPr>
        </p:nvSpPr>
        <p:spPr/>
        <p:txBody>
          <a:bodyPr/>
          <a:lstStyle/>
          <a:p>
            <a:fld id="{5B912C7A-A845-E64B-94B9-54A2E2665A02}"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3120301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36E99C-568A-4D3D-9653-CD00F840F801}"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1661-3A92-491D-878F-215130B23BA5}" type="slidenum">
              <a:rPr lang="en-US" smtClean="0"/>
              <a:t>‹#›</a:t>
            </a:fld>
            <a:endParaRPr lang="en-US"/>
          </a:p>
        </p:txBody>
      </p:sp>
    </p:spTree>
    <p:extLst>
      <p:ext uri="{BB962C8B-B14F-4D97-AF65-F5344CB8AC3E}">
        <p14:creationId xmlns:p14="http://schemas.microsoft.com/office/powerpoint/2010/main" val="2692799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36E99C-568A-4D3D-9653-CD00F840F801}"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1661-3A92-491D-878F-215130B23BA5}" type="slidenum">
              <a:rPr lang="en-US" smtClean="0"/>
              <a:t>‹#›</a:t>
            </a:fld>
            <a:endParaRPr lang="en-US"/>
          </a:p>
        </p:txBody>
      </p:sp>
    </p:spTree>
    <p:extLst>
      <p:ext uri="{BB962C8B-B14F-4D97-AF65-F5344CB8AC3E}">
        <p14:creationId xmlns:p14="http://schemas.microsoft.com/office/powerpoint/2010/main" val="408119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36E99C-568A-4D3D-9653-CD00F840F801}"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A1661-3A92-491D-878F-215130B23BA5}" type="slidenum">
              <a:rPr lang="en-US" smtClean="0"/>
              <a:t>‹#›</a:t>
            </a:fld>
            <a:endParaRPr lang="en-US"/>
          </a:p>
        </p:txBody>
      </p:sp>
    </p:spTree>
    <p:extLst>
      <p:ext uri="{BB962C8B-B14F-4D97-AF65-F5344CB8AC3E}">
        <p14:creationId xmlns:p14="http://schemas.microsoft.com/office/powerpoint/2010/main" val="2466099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36E99C-568A-4D3D-9653-CD00F840F801}" type="datetimeFigureOut">
              <a:rPr lang="en-US" smtClean="0"/>
              <a:t>5/31/2018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5A1661-3A92-491D-878F-215130B23BA5}" type="slidenum">
              <a:rPr lang="en-US" smtClean="0"/>
              <a:t>‹#›</a:t>
            </a:fld>
            <a:endParaRPr lang="en-US"/>
          </a:p>
        </p:txBody>
      </p:sp>
    </p:spTree>
    <p:extLst>
      <p:ext uri="{BB962C8B-B14F-4D97-AF65-F5344CB8AC3E}">
        <p14:creationId xmlns:p14="http://schemas.microsoft.com/office/powerpoint/2010/main" val="3099089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36E99C-568A-4D3D-9653-CD00F840F801}" type="datetimeFigureOut">
              <a:rPr lang="en-US" smtClean="0"/>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5A1661-3A92-491D-878F-215130B23BA5}" type="slidenum">
              <a:rPr lang="en-US" smtClean="0"/>
              <a:t>‹#›</a:t>
            </a:fld>
            <a:endParaRPr lang="en-US"/>
          </a:p>
        </p:txBody>
      </p:sp>
    </p:spTree>
    <p:extLst>
      <p:ext uri="{BB962C8B-B14F-4D97-AF65-F5344CB8AC3E}">
        <p14:creationId xmlns:p14="http://schemas.microsoft.com/office/powerpoint/2010/main" val="308347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36E99C-568A-4D3D-9653-CD00F840F801}" type="datetimeFigureOut">
              <a:rPr lang="en-US" smtClean="0"/>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5A1661-3A92-491D-878F-215130B23BA5}" type="slidenum">
              <a:rPr lang="en-US" smtClean="0"/>
              <a:t>‹#›</a:t>
            </a:fld>
            <a:endParaRPr lang="en-US"/>
          </a:p>
        </p:txBody>
      </p:sp>
    </p:spTree>
    <p:extLst>
      <p:ext uri="{BB962C8B-B14F-4D97-AF65-F5344CB8AC3E}">
        <p14:creationId xmlns:p14="http://schemas.microsoft.com/office/powerpoint/2010/main" val="239576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36E99C-568A-4D3D-9653-CD00F840F801}"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A1661-3A92-491D-878F-215130B23BA5}" type="slidenum">
              <a:rPr lang="en-US" smtClean="0"/>
              <a:t>‹#›</a:t>
            </a:fld>
            <a:endParaRPr lang="en-US"/>
          </a:p>
        </p:txBody>
      </p:sp>
    </p:spTree>
    <p:extLst>
      <p:ext uri="{BB962C8B-B14F-4D97-AF65-F5344CB8AC3E}">
        <p14:creationId xmlns:p14="http://schemas.microsoft.com/office/powerpoint/2010/main" val="2491090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36E99C-568A-4D3D-9653-CD00F840F801}"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A1661-3A92-491D-878F-215130B23BA5}" type="slidenum">
              <a:rPr lang="en-US" smtClean="0"/>
              <a:t>‹#›</a:t>
            </a:fld>
            <a:endParaRPr lang="en-US"/>
          </a:p>
        </p:txBody>
      </p:sp>
    </p:spTree>
    <p:extLst>
      <p:ext uri="{BB962C8B-B14F-4D97-AF65-F5344CB8AC3E}">
        <p14:creationId xmlns:p14="http://schemas.microsoft.com/office/powerpoint/2010/main" val="2053659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36E99C-568A-4D3D-9653-CD00F840F801}" type="datetimeFigureOut">
              <a:rPr lang="en-US" smtClean="0"/>
              <a:t>5/31/2018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A1661-3A92-491D-878F-215130B23BA5}" type="slidenum">
              <a:rPr lang="en-US" smtClean="0"/>
              <a:t>‹#›</a:t>
            </a:fld>
            <a:endParaRPr lang="en-US"/>
          </a:p>
        </p:txBody>
      </p:sp>
    </p:spTree>
    <p:extLst>
      <p:ext uri="{BB962C8B-B14F-4D97-AF65-F5344CB8AC3E}">
        <p14:creationId xmlns:p14="http://schemas.microsoft.com/office/powerpoint/2010/main" val="3166127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33.jpeg"/><Relationship Id="rId3" Type="http://schemas.openxmlformats.org/officeDocument/2006/relationships/image" Target="../media/image4.pdf"/><Relationship Id="rId7" Type="http://schemas.openxmlformats.org/officeDocument/2006/relationships/diagramQuickStyle" Target="../diagrams/quickStyle2.xml"/><Relationship Id="rId12"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Layout" Target="../diagrams/layout2.xml"/><Relationship Id="rId11" Type="http://schemas.openxmlformats.org/officeDocument/2006/relationships/image" Target="../media/image31.png"/><Relationship Id="rId5" Type="http://schemas.openxmlformats.org/officeDocument/2006/relationships/diagramData" Target="../diagrams/data2.xml"/><Relationship Id="rId10" Type="http://schemas.openxmlformats.org/officeDocument/2006/relationships/image" Target="../media/image30.png"/><Relationship Id="rId4" Type="http://schemas.openxmlformats.org/officeDocument/2006/relationships/image" Target="../media/image1.pn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35.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df"/><Relationship Id="rId7" Type="http://schemas.openxmlformats.org/officeDocument/2006/relationships/diagramQuickStyle" Target="../diagrams/quickStyle3.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pn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33.jpeg"/><Relationship Id="rId3" Type="http://schemas.openxmlformats.org/officeDocument/2006/relationships/image" Target="../media/image4.pdf"/><Relationship Id="rId7" Type="http://schemas.openxmlformats.org/officeDocument/2006/relationships/diagramQuickStyle" Target="../diagrams/quickStyle4.xml"/><Relationship Id="rId12" Type="http://schemas.openxmlformats.org/officeDocument/2006/relationships/image" Target="../media/image13.jpeg"/><Relationship Id="rId2" Type="http://schemas.openxmlformats.org/officeDocument/2006/relationships/notesSlide" Target="../notesSlides/notesSlide19.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Layout" Target="../diagrams/layout4.xml"/><Relationship Id="rId11" Type="http://schemas.openxmlformats.org/officeDocument/2006/relationships/image" Target="../media/image36.png"/><Relationship Id="rId5" Type="http://schemas.openxmlformats.org/officeDocument/2006/relationships/diagramData" Target="../diagrams/data4.xml"/><Relationship Id="rId15" Type="http://schemas.openxmlformats.org/officeDocument/2006/relationships/image" Target="../media/image38.png"/><Relationship Id="rId10" Type="http://schemas.openxmlformats.org/officeDocument/2006/relationships/image" Target="../media/image37.png"/><Relationship Id="rId4" Type="http://schemas.openxmlformats.org/officeDocument/2006/relationships/image" Target="../media/image1.png"/><Relationship Id="rId9" Type="http://schemas.microsoft.com/office/2007/relationships/diagramDrawing" Target="../diagrams/drawing4.xml"/><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df"/><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df"/><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1.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df"/><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5.tiff"/><Relationship Id="rId5" Type="http://schemas.openxmlformats.org/officeDocument/2006/relationships/image" Target="../media/image24.png"/><Relationship Id="rId4" Type="http://schemas.openxmlformats.org/officeDocument/2006/relationships/image" Target="../media/image2.pdf"/></Relationships>
</file>

<file path=ppt/slides/_rels/slide8.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609600"/>
            <a:ext cx="10399060" cy="7947102"/>
          </a:xfrm>
          <a:prstGeom prst="rect">
            <a:avLst/>
          </a:prstGeom>
        </p:spPr>
      </p:pic>
      <p:sp>
        <p:nvSpPr>
          <p:cNvPr id="2" name="Title 1"/>
          <p:cNvSpPr>
            <a:spLocks noGrp="1"/>
          </p:cNvSpPr>
          <p:nvPr>
            <p:ph type="ctrTitle"/>
          </p:nvPr>
        </p:nvSpPr>
        <p:spPr/>
        <p:txBody>
          <a:bodyPr>
            <a:normAutofit/>
          </a:bodyPr>
          <a:lstStyle/>
          <a:p>
            <a:r>
              <a:rPr lang="en-US" sz="5000" dirty="0"/>
              <a:t>Threshold of Toxicological Concern</a:t>
            </a:r>
          </a:p>
        </p:txBody>
      </p:sp>
      <p:sp>
        <p:nvSpPr>
          <p:cNvPr id="3" name="Subtitle 2"/>
          <p:cNvSpPr>
            <a:spLocks noGrp="1"/>
          </p:cNvSpPr>
          <p:nvPr>
            <p:ph type="subTitle" idx="1"/>
          </p:nvPr>
        </p:nvSpPr>
        <p:spPr>
          <a:xfrm>
            <a:off x="1524000" y="3602038"/>
            <a:ext cx="9144000" cy="2513252"/>
          </a:xfrm>
        </p:spPr>
        <p:txBody>
          <a:bodyPr>
            <a:normAutofit fontScale="40000" lnSpcReduction="20000"/>
          </a:bodyPr>
          <a:lstStyle/>
          <a:p>
            <a:r>
              <a:rPr lang="en-US" sz="7700" dirty="0"/>
              <a:t>An Answer to a Modern Day Challenge?</a:t>
            </a:r>
          </a:p>
          <a:p>
            <a:endParaRPr lang="en-US" dirty="0"/>
          </a:p>
          <a:p>
            <a:r>
              <a:rPr lang="en-US" sz="3100" b="1" dirty="0"/>
              <a:t>Anne Kraus</a:t>
            </a:r>
          </a:p>
          <a:p>
            <a:r>
              <a:rPr lang="en-US" sz="3100" i="1" dirty="0"/>
              <a:t>VP, Food Safety and Quality</a:t>
            </a:r>
          </a:p>
          <a:p>
            <a:r>
              <a:rPr lang="en-US" sz="3100" i="1" dirty="0"/>
              <a:t>E&amp;J Gallo Winery</a:t>
            </a:r>
          </a:p>
          <a:p>
            <a:endParaRPr lang="en-US" sz="3200" b="1" i="1" dirty="0"/>
          </a:p>
          <a:p>
            <a:r>
              <a:rPr lang="en-US" sz="3200" b="1" dirty="0"/>
              <a:t>Alexandria Lau, Ph.D</a:t>
            </a:r>
            <a:r>
              <a:rPr lang="en-US" sz="3200" dirty="0"/>
              <a:t>.</a:t>
            </a:r>
          </a:p>
          <a:p>
            <a:r>
              <a:rPr lang="en-US" sz="3200" i="1" dirty="0"/>
              <a:t> Toxicology Program Manager</a:t>
            </a:r>
          </a:p>
          <a:p>
            <a:r>
              <a:rPr lang="en-US" sz="3200" i="1" dirty="0"/>
              <a:t> E&amp;J Gallo Winery</a:t>
            </a:r>
            <a:endParaRPr lang="en-US" sz="3100" i="1" dirty="0"/>
          </a:p>
          <a:p>
            <a:endParaRPr lang="en-US" i="1" dirty="0"/>
          </a:p>
        </p:txBody>
      </p:sp>
      <p:cxnSp>
        <p:nvCxnSpPr>
          <p:cNvPr id="5" name="Straight Connector 4"/>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209800" y="60975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563757" y="6115290"/>
            <a:ext cx="9064487" cy="369332"/>
          </a:xfrm>
          <a:prstGeom prst="rect">
            <a:avLst/>
          </a:prstGeom>
        </p:spPr>
        <p:txBody>
          <a:bodyPr wrap="square">
            <a:spAutoFit/>
          </a:bodyPr>
          <a:lstStyle/>
          <a:p>
            <a:pPr algn="ctr"/>
            <a:r>
              <a:rPr lang="en-US" i="1" dirty="0"/>
              <a:t> </a:t>
            </a:r>
          </a:p>
        </p:txBody>
      </p:sp>
    </p:spTree>
    <p:extLst>
      <p:ext uri="{BB962C8B-B14F-4D97-AF65-F5344CB8AC3E}">
        <p14:creationId xmlns:p14="http://schemas.microsoft.com/office/powerpoint/2010/main" val="417878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207B24-CE7D-4881-A6BC-58A6C41DBD75}"/>
              </a:ext>
            </a:extLst>
          </p:cNvPr>
          <p:cNvSpPr txBox="1"/>
          <p:nvPr/>
        </p:nvSpPr>
        <p:spPr>
          <a:xfrm>
            <a:off x="2209800" y="129540"/>
            <a:ext cx="7696200" cy="86177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Thresholds: The Foundation of Risk Assessments</a:t>
            </a:r>
          </a:p>
        </p:txBody>
      </p:sp>
      <p:grpSp>
        <p:nvGrpSpPr>
          <p:cNvPr id="5" name="Group 4">
            <a:extLst>
              <a:ext uri="{FF2B5EF4-FFF2-40B4-BE49-F238E27FC236}">
                <a16:creationId xmlns:a16="http://schemas.microsoft.com/office/drawing/2014/main" id="{C2D97B35-E1D1-4478-B9CD-2A7A58CA90CB}"/>
              </a:ext>
            </a:extLst>
          </p:cNvPr>
          <p:cNvGrpSpPr/>
          <p:nvPr/>
        </p:nvGrpSpPr>
        <p:grpSpPr>
          <a:xfrm>
            <a:off x="2360908" y="1150144"/>
            <a:ext cx="7782159" cy="2616101"/>
            <a:chOff x="327732" y="1150144"/>
            <a:chExt cx="7782159" cy="2616101"/>
          </a:xfrm>
        </p:grpSpPr>
        <p:sp>
          <p:nvSpPr>
            <p:cNvPr id="6" name="TextBox 5">
              <a:extLst>
                <a:ext uri="{FF2B5EF4-FFF2-40B4-BE49-F238E27FC236}">
                  <a16:creationId xmlns:a16="http://schemas.microsoft.com/office/drawing/2014/main" id="{478714BF-09B4-4B5F-B05F-AD4ECFB5BC88}"/>
                </a:ext>
              </a:extLst>
            </p:cNvPr>
            <p:cNvSpPr txBox="1"/>
            <p:nvPr/>
          </p:nvSpPr>
          <p:spPr>
            <a:xfrm>
              <a:off x="327732" y="1150144"/>
              <a:ext cx="5541444" cy="2616101"/>
            </a:xfrm>
            <a:prstGeom prst="rect">
              <a:avLst/>
            </a:prstGeom>
            <a:noFill/>
          </p:spPr>
          <p:txBody>
            <a:bodyPr wrap="square" rtlCol="0">
              <a:spAutoFit/>
            </a:bodyPr>
            <a:lstStyle/>
            <a:p>
              <a:pPr algn="l">
                <a:spcBef>
                  <a:spcPts val="0"/>
                </a:spcBef>
                <a:spcAft>
                  <a:spcPts val="0"/>
                </a:spcAft>
              </a:pPr>
              <a:r>
                <a:rPr lang="en-US" sz="2400" b="1" dirty="0"/>
                <a:t>Paracelsus</a:t>
              </a:r>
              <a:r>
                <a:rPr lang="en-US" sz="2400" dirty="0"/>
                <a:t>: 1493 – 1541 AD</a:t>
              </a:r>
            </a:p>
            <a:p>
              <a:pPr algn="l">
                <a:spcBef>
                  <a:spcPts val="0"/>
                </a:spcBef>
                <a:spcAft>
                  <a:spcPts val="0"/>
                </a:spcAft>
              </a:pPr>
              <a:r>
                <a:rPr lang="en-US" sz="2000" dirty="0"/>
                <a:t>“Solely the dose determines that a thing is not a poison”</a:t>
              </a:r>
            </a:p>
            <a:p>
              <a:pPr algn="l">
                <a:spcBef>
                  <a:spcPts val="0"/>
                </a:spcBef>
                <a:spcAft>
                  <a:spcPts val="0"/>
                </a:spcAft>
              </a:pPr>
              <a:endParaRPr lang="en-US" sz="2000" dirty="0"/>
            </a:p>
            <a:p>
              <a:pPr algn="l">
                <a:spcBef>
                  <a:spcPts val="0"/>
                </a:spcBef>
                <a:spcAft>
                  <a:spcPts val="0"/>
                </a:spcAft>
              </a:pPr>
              <a:r>
                <a:rPr lang="en-US" sz="2000" dirty="0"/>
                <a:t>Translation:</a:t>
              </a:r>
            </a:p>
            <a:p>
              <a:pPr marL="342900" indent="-342900" algn="l">
                <a:spcBef>
                  <a:spcPts val="0"/>
                </a:spcBef>
                <a:spcAft>
                  <a:spcPts val="0"/>
                </a:spcAft>
                <a:buFont typeface="Arial" panose="020B0604020202020204" pitchFamily="34" charset="0"/>
                <a:buChar char="•"/>
              </a:pPr>
              <a:r>
                <a:rPr lang="en-US" sz="2000" dirty="0"/>
                <a:t>Everything is toxic at a high enough level </a:t>
              </a:r>
            </a:p>
            <a:p>
              <a:pPr algn="ctr">
                <a:spcBef>
                  <a:spcPts val="0"/>
                </a:spcBef>
                <a:spcAft>
                  <a:spcPts val="0"/>
                </a:spcAft>
              </a:pPr>
              <a:r>
                <a:rPr lang="en-US" sz="2000" b="1" u="sng" dirty="0"/>
                <a:t>AND</a:t>
              </a:r>
            </a:p>
            <a:p>
              <a:pPr marL="342900" indent="-342900" algn="l">
                <a:spcBef>
                  <a:spcPts val="0"/>
                </a:spcBef>
                <a:spcAft>
                  <a:spcPts val="0"/>
                </a:spcAft>
                <a:buFont typeface="Arial" panose="020B0604020202020204" pitchFamily="34" charset="0"/>
                <a:buChar char="•"/>
              </a:pPr>
              <a:r>
                <a:rPr lang="en-US" sz="2000" dirty="0"/>
                <a:t>Everything is safe at a low enough level</a:t>
              </a:r>
            </a:p>
          </p:txBody>
        </p:sp>
        <p:pic>
          <p:nvPicPr>
            <p:cNvPr id="7" name="Picture 6">
              <a:extLst>
                <a:ext uri="{FF2B5EF4-FFF2-40B4-BE49-F238E27FC236}">
                  <a16:creationId xmlns:a16="http://schemas.microsoft.com/office/drawing/2014/main" id="{19B8F617-8D0E-45DD-ACAC-721B0677FE1D}"/>
                </a:ext>
              </a:extLst>
            </p:cNvPr>
            <p:cNvPicPr>
              <a:picLocks noChangeAspect="1"/>
            </p:cNvPicPr>
            <p:nvPr/>
          </p:nvPicPr>
          <p:blipFill>
            <a:blip r:embed="rId3"/>
            <a:stretch>
              <a:fillRect/>
            </a:stretch>
          </p:blipFill>
          <p:spPr>
            <a:xfrm>
              <a:off x="6244791" y="1186388"/>
              <a:ext cx="1865100" cy="2495942"/>
            </a:xfrm>
            <a:prstGeom prst="rect">
              <a:avLst/>
            </a:prstGeom>
          </p:spPr>
        </p:pic>
      </p:grpSp>
      <p:sp>
        <p:nvSpPr>
          <p:cNvPr id="8" name="Content Placeholder 2">
            <a:extLst>
              <a:ext uri="{FF2B5EF4-FFF2-40B4-BE49-F238E27FC236}">
                <a16:creationId xmlns:a16="http://schemas.microsoft.com/office/drawing/2014/main" id="{CB191A9D-A79E-4D8F-9648-C6EE2441BE6A}"/>
              </a:ext>
            </a:extLst>
          </p:cNvPr>
          <p:cNvSpPr txBox="1">
            <a:spLocks/>
          </p:cNvSpPr>
          <p:nvPr/>
        </p:nvSpPr>
        <p:spPr>
          <a:xfrm>
            <a:off x="2360908" y="4054164"/>
            <a:ext cx="5109153" cy="25892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Contaminants produce no toxicity below the threshold because:</a:t>
            </a:r>
          </a:p>
          <a:p>
            <a:pPr marL="284163" indent="-284163"/>
            <a:r>
              <a:rPr lang="en-US" sz="2000" dirty="0"/>
              <a:t>The substance has no physiological effect below that concentration</a:t>
            </a:r>
          </a:p>
          <a:p>
            <a:pPr marL="0" indent="0" algn="ctr">
              <a:buNone/>
            </a:pPr>
            <a:r>
              <a:rPr lang="en-US" sz="2000" dirty="0"/>
              <a:t>OR</a:t>
            </a:r>
          </a:p>
          <a:p>
            <a:pPr marL="284163" indent="-284163"/>
            <a:r>
              <a:rPr lang="en-US" sz="2000" dirty="0"/>
              <a:t>The body’s homeostatic mechanisms can reverse any effects</a:t>
            </a:r>
          </a:p>
        </p:txBody>
      </p:sp>
      <p:grpSp>
        <p:nvGrpSpPr>
          <p:cNvPr id="9" name="Group 8">
            <a:extLst>
              <a:ext uri="{FF2B5EF4-FFF2-40B4-BE49-F238E27FC236}">
                <a16:creationId xmlns:a16="http://schemas.microsoft.com/office/drawing/2014/main" id="{C53BB6D4-640D-4B25-A29F-10CA78A7014F}"/>
              </a:ext>
            </a:extLst>
          </p:cNvPr>
          <p:cNvGrpSpPr/>
          <p:nvPr/>
        </p:nvGrpSpPr>
        <p:grpSpPr>
          <a:xfrm>
            <a:off x="7524532" y="4056357"/>
            <a:ext cx="3000375" cy="2219326"/>
            <a:chOff x="5743575" y="3842543"/>
            <a:chExt cx="3000375" cy="2219326"/>
          </a:xfrm>
        </p:grpSpPr>
        <p:pic>
          <p:nvPicPr>
            <p:cNvPr id="10" name="Picture 6" descr="Image result for normal distribution sigmoidal">
              <a:extLst>
                <a:ext uri="{FF2B5EF4-FFF2-40B4-BE49-F238E27FC236}">
                  <a16:creationId xmlns:a16="http://schemas.microsoft.com/office/drawing/2014/main" id="{10CA5D96-A47B-4163-A256-768F3F402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575" y="3842543"/>
              <a:ext cx="3000375" cy="221932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7444B354-06BE-4553-B175-23AA775F90DC}"/>
                </a:ext>
              </a:extLst>
            </p:cNvPr>
            <p:cNvCxnSpPr/>
            <p:nvPr/>
          </p:nvCxnSpPr>
          <p:spPr bwMode="auto">
            <a:xfrm>
              <a:off x="6407727" y="4834730"/>
              <a:ext cx="0" cy="914400"/>
            </a:xfrm>
            <a:prstGeom prst="straightConnector1">
              <a:avLst/>
            </a:prstGeom>
            <a:solidFill>
              <a:schemeClr val="tx2"/>
            </a:solidFill>
            <a:ln w="34925" cap="flat" cmpd="sng" algn="ctr">
              <a:solidFill>
                <a:srgbClr val="00B050"/>
              </a:solidFill>
              <a:prstDash val="solid"/>
              <a:round/>
              <a:headEnd type="none" w="med" len="med"/>
              <a:tailEnd type="triangle"/>
            </a:ln>
            <a:effectLst/>
          </p:spPr>
        </p:cxnSp>
        <p:sp>
          <p:nvSpPr>
            <p:cNvPr id="12" name="TextBox 11">
              <a:extLst>
                <a:ext uri="{FF2B5EF4-FFF2-40B4-BE49-F238E27FC236}">
                  <a16:creationId xmlns:a16="http://schemas.microsoft.com/office/drawing/2014/main" id="{209A52D5-6E1B-46E7-B75C-3EB329C2FC9C}"/>
                </a:ext>
              </a:extLst>
            </p:cNvPr>
            <p:cNvSpPr txBox="1"/>
            <p:nvPr/>
          </p:nvSpPr>
          <p:spPr>
            <a:xfrm>
              <a:off x="6021180" y="4586434"/>
              <a:ext cx="1175322" cy="338554"/>
            </a:xfrm>
            <a:prstGeom prst="rect">
              <a:avLst/>
            </a:prstGeom>
            <a:noFill/>
          </p:spPr>
          <p:txBody>
            <a:bodyPr wrap="none" rtlCol="0">
              <a:spAutoFit/>
            </a:bodyPr>
            <a:lstStyle/>
            <a:p>
              <a:r>
                <a:rPr lang="en-US" sz="1600" b="1" dirty="0">
                  <a:solidFill>
                    <a:srgbClr val="00B050"/>
                  </a:solidFill>
                </a:rPr>
                <a:t>Threshold</a:t>
              </a:r>
            </a:p>
          </p:txBody>
        </p:sp>
      </p:grpSp>
      <p:cxnSp>
        <p:nvCxnSpPr>
          <p:cNvPr id="13" name="Straight Connector 12">
            <a:extLst>
              <a:ext uri="{FF2B5EF4-FFF2-40B4-BE49-F238E27FC236}">
                <a16:creationId xmlns:a16="http://schemas.microsoft.com/office/drawing/2014/main" id="{6958E8EF-028B-433C-ACCA-6FC7427B9EDB}"/>
              </a:ext>
            </a:extLst>
          </p:cNvPr>
          <p:cNvCxnSpPr>
            <a:cxnSpLocks/>
          </p:cNvCxnSpPr>
          <p:nvPr/>
        </p:nvCxnSpPr>
        <p:spPr>
          <a:xfrm>
            <a:off x="1642533" y="3772285"/>
            <a:ext cx="916093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5" name="Straight Connector 14">
            <a:extLst>
              <a:ext uri="{FF2B5EF4-FFF2-40B4-BE49-F238E27FC236}">
                <a16:creationId xmlns:a16="http://schemas.microsoft.com/office/drawing/2014/main" id="{4267DA20-4F87-4498-A287-E4037D72D904}"/>
              </a:ext>
            </a:extLst>
          </p:cNvPr>
          <p:cNvCxnSpPr/>
          <p:nvPr/>
        </p:nvCxnSpPr>
        <p:spPr>
          <a:xfrm>
            <a:off x="2201333" y="1049867"/>
            <a:ext cx="7738534"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62179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96470" y="-609600"/>
            <a:ext cx="10399060" cy="7966841"/>
          </a:xfrm>
          <a:prstGeom prst="rect">
            <a:avLst/>
          </a:prstGeom>
        </p:spPr>
      </p:pic>
      <p:cxnSp>
        <p:nvCxnSpPr>
          <p:cNvPr id="67" name="Straight Connector 66"/>
          <p:cNvCxnSpPr/>
          <p:nvPr/>
        </p:nvCxnSpPr>
        <p:spPr>
          <a:xfrm>
            <a:off x="2209800" y="763585"/>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09800" y="129540"/>
            <a:ext cx="7696200" cy="47705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Case Study: Arsenic in Wine</a:t>
            </a:r>
          </a:p>
        </p:txBody>
      </p:sp>
      <p:grpSp>
        <p:nvGrpSpPr>
          <p:cNvPr id="68" name="Group 67"/>
          <p:cNvGrpSpPr/>
          <p:nvPr/>
        </p:nvGrpSpPr>
        <p:grpSpPr>
          <a:xfrm>
            <a:off x="454364" y="884765"/>
            <a:ext cx="11283273" cy="1241229"/>
            <a:chOff x="700579" y="1113368"/>
            <a:chExt cx="11283273" cy="1241229"/>
          </a:xfrm>
        </p:grpSpPr>
        <p:graphicFrame>
          <p:nvGraphicFramePr>
            <p:cNvPr id="14" name="Diagram 13"/>
            <p:cNvGraphicFramePr/>
            <p:nvPr>
              <p:extLst>
                <p:ext uri="{D42A27DB-BD31-4B8C-83A1-F6EECF244321}">
                  <p14:modId xmlns:p14="http://schemas.microsoft.com/office/powerpoint/2010/main" val="4029575349"/>
                </p:ext>
              </p:extLst>
            </p:nvPr>
          </p:nvGraphicFramePr>
          <p:xfrm>
            <a:off x="6096000" y="1113368"/>
            <a:ext cx="5887852" cy="12412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7" name="Picture 16"/>
            <p:cNvPicPr>
              <a:picLocks noChangeAspect="1"/>
            </p:cNvPicPr>
            <p:nvPr/>
          </p:nvPicPr>
          <p:blipFill>
            <a:blip r:embed="rId10"/>
            <a:stretch>
              <a:fillRect/>
            </a:stretch>
          </p:blipFill>
          <p:spPr>
            <a:xfrm>
              <a:off x="700579" y="1113368"/>
              <a:ext cx="5258698" cy="1190268"/>
            </a:xfrm>
            <a:prstGeom prst="rect">
              <a:avLst/>
            </a:prstGeom>
          </p:spPr>
        </p:pic>
      </p:grpSp>
      <p:sp>
        <p:nvSpPr>
          <p:cNvPr id="18" name="Rectangle 17"/>
          <p:cNvSpPr/>
          <p:nvPr/>
        </p:nvSpPr>
        <p:spPr>
          <a:xfrm>
            <a:off x="1405197" y="3125737"/>
            <a:ext cx="5121280" cy="1754326"/>
          </a:xfrm>
          <a:prstGeom prst="rect">
            <a:avLst/>
          </a:prstGeom>
        </p:spPr>
        <p:txBody>
          <a:bodyPr wrap="square">
            <a:spAutoFit/>
          </a:bodyPr>
          <a:lstStyle/>
          <a:p>
            <a:pPr marL="285750" indent="-285750" algn="just">
              <a:buFont typeface="Arial" panose="020B0604020202020204" pitchFamily="34" charset="0"/>
              <a:buChar char="•"/>
            </a:pPr>
            <a:r>
              <a:rPr lang="en-US" dirty="0"/>
              <a:t>The 10 ppb limit is based on typical US consumption of water (2 L/ day).</a:t>
            </a:r>
          </a:p>
          <a:p>
            <a:pPr marL="285750" indent="-285750" algn="just">
              <a:buFont typeface="Arial" panose="020B0604020202020204" pitchFamily="34" charset="0"/>
              <a:buChar char="•"/>
            </a:pPr>
            <a:r>
              <a:rPr lang="en-US" dirty="0"/>
              <a:t>Moderate US wine consumption (1-2 glasses/day =  0.15-0.3 L/day).</a:t>
            </a:r>
          </a:p>
          <a:p>
            <a:pPr marL="285750" indent="-285750" algn="just">
              <a:buFont typeface="Arial" panose="020B0604020202020204" pitchFamily="34" charset="0"/>
              <a:buChar char="•"/>
            </a:pPr>
            <a:r>
              <a:rPr lang="en-US" dirty="0"/>
              <a:t>A 10 ppb limit for wine is therefore, overly conservative.</a:t>
            </a:r>
          </a:p>
        </p:txBody>
      </p:sp>
      <p:grpSp>
        <p:nvGrpSpPr>
          <p:cNvPr id="66" name="Group 65"/>
          <p:cNvGrpSpPr/>
          <p:nvPr/>
        </p:nvGrpSpPr>
        <p:grpSpPr>
          <a:xfrm>
            <a:off x="6541717" y="2840532"/>
            <a:ext cx="4996418" cy="2110574"/>
            <a:chOff x="3730043" y="3258869"/>
            <a:chExt cx="4996418" cy="2110574"/>
          </a:xfrm>
        </p:grpSpPr>
        <p:sp>
          <p:nvSpPr>
            <p:cNvPr id="31" name="Rectangle 30"/>
            <p:cNvSpPr/>
            <p:nvPr/>
          </p:nvSpPr>
          <p:spPr>
            <a:xfrm>
              <a:off x="3730043" y="3281487"/>
              <a:ext cx="4996418" cy="20879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3806967" y="3605582"/>
              <a:ext cx="1494495" cy="1763860"/>
              <a:chOff x="3222811" y="3605582"/>
              <a:chExt cx="1494495" cy="1763860"/>
            </a:xfrm>
          </p:grpSpPr>
          <p:pic>
            <p:nvPicPr>
              <p:cNvPr id="19" name="Picture 18"/>
              <p:cNvPicPr>
                <a:picLocks noChangeAspect="1"/>
              </p:cNvPicPr>
              <p:nvPr/>
            </p:nvPicPr>
            <p:blipFill rotWithShape="1">
              <a:blip r:embed="rId11"/>
              <a:srcRect l="19529" b="4249"/>
              <a:stretch/>
            </p:blipFill>
            <p:spPr>
              <a:xfrm>
                <a:off x="3222812" y="3605582"/>
                <a:ext cx="1494494" cy="1763860"/>
              </a:xfrm>
              <a:prstGeom prst="rect">
                <a:avLst/>
              </a:prstGeom>
            </p:spPr>
          </p:pic>
          <p:sp>
            <p:nvSpPr>
              <p:cNvPr id="21" name="Rectangle 20"/>
              <p:cNvSpPr/>
              <p:nvPr/>
            </p:nvSpPr>
            <p:spPr>
              <a:xfrm>
                <a:off x="3222811" y="3654671"/>
                <a:ext cx="1125279" cy="369332"/>
              </a:xfrm>
              <a:prstGeom prst="rect">
                <a:avLst/>
              </a:prstGeom>
            </p:spPr>
            <p:txBody>
              <a:bodyPr wrap="square">
                <a:spAutoFit/>
              </a:bodyPr>
              <a:lstStyle/>
              <a:p>
                <a:pPr algn="ctr"/>
                <a:r>
                  <a:rPr lang="en-US" b="1" dirty="0"/>
                  <a:t>2 L/day</a:t>
                </a:r>
              </a:p>
            </p:txBody>
          </p:sp>
        </p:grpSp>
        <p:grpSp>
          <p:nvGrpSpPr>
            <p:cNvPr id="29" name="Group 28"/>
            <p:cNvGrpSpPr/>
            <p:nvPr/>
          </p:nvGrpSpPr>
          <p:grpSpPr>
            <a:xfrm>
              <a:off x="5378094" y="3377380"/>
              <a:ext cx="1857153" cy="1992062"/>
              <a:chOff x="4875502" y="3377380"/>
              <a:chExt cx="1857153" cy="1992062"/>
            </a:xfrm>
          </p:grpSpPr>
          <p:pic>
            <p:nvPicPr>
              <p:cNvPr id="1026" name="Picture 2" descr="Image result for glass of wine"/>
              <p:cNvPicPr>
                <a:picLocks noChangeAspect="1" noChangeArrowheads="1"/>
              </p:cNvPicPr>
              <p:nvPr/>
            </p:nvPicPr>
            <p:blipFill rotWithShape="1">
              <a:blip r:embed="rId12">
                <a:extLst>
                  <a:ext uri="{28A0092B-C50C-407E-A947-70E740481C1C}">
                    <a14:useLocalDpi xmlns:a14="http://schemas.microsoft.com/office/drawing/2010/main" val="0"/>
                  </a:ext>
                </a:extLst>
              </a:blip>
              <a:srcRect b="4249"/>
              <a:stretch/>
            </p:blipFill>
            <p:spPr bwMode="auto">
              <a:xfrm>
                <a:off x="4875502" y="3605582"/>
                <a:ext cx="1857153" cy="176386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4974988" y="3377380"/>
                <a:ext cx="1695363" cy="369332"/>
              </a:xfrm>
              <a:prstGeom prst="rect">
                <a:avLst/>
              </a:prstGeom>
            </p:spPr>
            <p:txBody>
              <a:bodyPr wrap="square">
                <a:spAutoFit/>
              </a:bodyPr>
              <a:lstStyle/>
              <a:p>
                <a:pPr algn="ctr"/>
                <a:r>
                  <a:rPr lang="en-US" b="1" dirty="0"/>
                  <a:t>13.5  glasses</a:t>
                </a:r>
              </a:p>
            </p:txBody>
          </p:sp>
        </p:grpSp>
        <p:grpSp>
          <p:nvGrpSpPr>
            <p:cNvPr id="30" name="Group 29"/>
            <p:cNvGrpSpPr/>
            <p:nvPr/>
          </p:nvGrpSpPr>
          <p:grpSpPr>
            <a:xfrm>
              <a:off x="7249423" y="3258869"/>
              <a:ext cx="1477038" cy="2110574"/>
              <a:chOff x="6827727" y="3258869"/>
              <a:chExt cx="1477038" cy="2110574"/>
            </a:xfrm>
          </p:grpSpPr>
          <p:pic>
            <p:nvPicPr>
              <p:cNvPr id="1028" name="Picture 4" descr="Related image"/>
              <p:cNvPicPr>
                <a:picLocks noChangeAspect="1" noChangeArrowheads="1"/>
              </p:cNvPicPr>
              <p:nvPr/>
            </p:nvPicPr>
            <p:blipFill rotWithShape="1">
              <a:blip r:embed="rId13">
                <a:extLst>
                  <a:ext uri="{28A0092B-C50C-407E-A947-70E740481C1C}">
                    <a14:useLocalDpi xmlns:a14="http://schemas.microsoft.com/office/drawing/2010/main" val="0"/>
                  </a:ext>
                </a:extLst>
              </a:blip>
              <a:srcRect l="3696" t="1869" r="24849" b="3070"/>
              <a:stretch/>
            </p:blipFill>
            <p:spPr bwMode="auto">
              <a:xfrm>
                <a:off x="6827727" y="3552419"/>
                <a:ext cx="1430324" cy="181702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7179486" y="3258869"/>
                <a:ext cx="1125279" cy="369332"/>
              </a:xfrm>
              <a:prstGeom prst="rect">
                <a:avLst/>
              </a:prstGeom>
            </p:spPr>
            <p:txBody>
              <a:bodyPr wrap="square">
                <a:spAutoFit/>
              </a:bodyPr>
              <a:lstStyle/>
              <a:p>
                <a:pPr algn="ctr"/>
                <a:r>
                  <a:rPr lang="en-US" b="1" dirty="0"/>
                  <a:t>3 bottles</a:t>
                </a:r>
              </a:p>
            </p:txBody>
          </p:sp>
        </p:grpSp>
      </p:grpSp>
      <p:sp>
        <p:nvSpPr>
          <p:cNvPr id="40" name="Rectangle 39"/>
          <p:cNvSpPr/>
          <p:nvPr/>
        </p:nvSpPr>
        <p:spPr>
          <a:xfrm>
            <a:off x="1406261" y="2131365"/>
            <a:ext cx="9684279" cy="923330"/>
          </a:xfrm>
          <a:prstGeom prst="rect">
            <a:avLst/>
          </a:prstGeom>
        </p:spPr>
        <p:txBody>
          <a:bodyPr wrap="square">
            <a:spAutoFit/>
          </a:bodyPr>
          <a:lstStyle/>
          <a:p>
            <a:pPr marL="285750" indent="-285750" algn="just">
              <a:buFont typeface="Arial" panose="020B0604020202020204" pitchFamily="34" charset="0"/>
              <a:buChar char="•"/>
            </a:pPr>
            <a:r>
              <a:rPr lang="en-US" dirty="0"/>
              <a:t>Claimed certain wines contain </a:t>
            </a:r>
            <a:r>
              <a:rPr lang="en-US" u="sng" dirty="0"/>
              <a:t>unsafe levels of arsenic</a:t>
            </a:r>
            <a:r>
              <a:rPr lang="en-US" dirty="0"/>
              <a:t> based on the limit set by the US Environmental Protection Agency (EPA) for drinking water and Food and Drug Administration (FDA) for bottled water – 10 parts per billion (ppb).</a:t>
            </a:r>
          </a:p>
        </p:txBody>
      </p:sp>
      <p:sp>
        <p:nvSpPr>
          <p:cNvPr id="41" name="Rectangle 40"/>
          <p:cNvSpPr/>
          <p:nvPr/>
        </p:nvSpPr>
        <p:spPr>
          <a:xfrm>
            <a:off x="1406260" y="4982682"/>
            <a:ext cx="9889270" cy="369332"/>
          </a:xfrm>
          <a:prstGeom prst="rect">
            <a:avLst/>
          </a:prstGeom>
        </p:spPr>
        <p:txBody>
          <a:bodyPr wrap="square">
            <a:spAutoFit/>
          </a:bodyPr>
          <a:lstStyle/>
          <a:p>
            <a:pPr marL="285750" indent="-285750">
              <a:buFont typeface="Arial" panose="020B0604020202020204" pitchFamily="34" charset="0"/>
              <a:buChar char="•"/>
            </a:pPr>
            <a:r>
              <a:rPr lang="en-US" dirty="0"/>
              <a:t>The lawsuit on arsenic has been dismissed in two successive sets of court proceedings. </a:t>
            </a:r>
          </a:p>
        </p:txBody>
      </p:sp>
      <p:sp>
        <p:nvSpPr>
          <p:cNvPr id="42" name="Rectangle 41"/>
          <p:cNvSpPr/>
          <p:nvPr/>
        </p:nvSpPr>
        <p:spPr>
          <a:xfrm>
            <a:off x="256026" y="5701333"/>
            <a:ext cx="11679949" cy="1015663"/>
          </a:xfrm>
          <a:prstGeom prst="rect">
            <a:avLst/>
          </a:prstGeom>
        </p:spPr>
        <p:txBody>
          <a:bodyPr wrap="square">
            <a:spAutoFit/>
          </a:bodyPr>
          <a:lstStyle/>
          <a:p>
            <a:pPr algn="ctr"/>
            <a:r>
              <a:rPr lang="en-US" sz="3000" b="1" dirty="0"/>
              <a:t>Thresholds are often times not a “one size fits all” and </a:t>
            </a:r>
          </a:p>
          <a:p>
            <a:pPr algn="ctr"/>
            <a:r>
              <a:rPr lang="en-US" sz="3000" b="1" dirty="0"/>
              <a:t>consideration of exposure is necessary when utilizing thresholds.</a:t>
            </a:r>
          </a:p>
        </p:txBody>
      </p:sp>
    </p:spTree>
    <p:extLst>
      <p:ext uri="{BB962C8B-B14F-4D97-AF65-F5344CB8AC3E}">
        <p14:creationId xmlns:p14="http://schemas.microsoft.com/office/powerpoint/2010/main" val="2906565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09800" y="129540"/>
            <a:ext cx="8315108" cy="86177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Analytical methods Are advancing faster than ever</a:t>
            </a:r>
            <a:endParaRPr lang="en-US" sz="2500" b="1" cap="all" spc="500" dirty="0">
              <a:solidFill>
                <a:schemeClr val="tx1">
                  <a:lumMod val="50000"/>
                  <a:lumOff val="50000"/>
                </a:schemeClr>
              </a:solidFill>
              <a:latin typeface="Galano Classic"/>
              <a:cs typeface="Galano Classic"/>
            </a:endParaRPr>
          </a:p>
        </p:txBody>
      </p:sp>
      <p:graphicFrame>
        <p:nvGraphicFramePr>
          <p:cNvPr id="2" name="Table 1"/>
          <p:cNvGraphicFramePr>
            <a:graphicFrameLocks noGrp="1"/>
          </p:cNvGraphicFramePr>
          <p:nvPr>
            <p:extLst>
              <p:ext uri="{D42A27DB-BD31-4B8C-83A1-F6EECF244321}">
                <p14:modId xmlns:p14="http://schemas.microsoft.com/office/powerpoint/2010/main" val="977679567"/>
              </p:ext>
            </p:extLst>
          </p:nvPr>
        </p:nvGraphicFramePr>
        <p:xfrm>
          <a:off x="1462622" y="1169370"/>
          <a:ext cx="9266755" cy="2956560"/>
        </p:xfrm>
        <a:graphic>
          <a:graphicData uri="http://schemas.openxmlformats.org/drawingml/2006/table">
            <a:tbl>
              <a:tblPr firstRow="1" bandRow="1">
                <a:tableStyleId>{5C22544A-7EE6-4342-B048-85BDC9FD1C3A}</a:tableStyleId>
              </a:tblPr>
              <a:tblGrid>
                <a:gridCol w="3930851">
                  <a:extLst>
                    <a:ext uri="{9D8B030D-6E8A-4147-A177-3AD203B41FA5}">
                      <a16:colId xmlns:a16="http://schemas.microsoft.com/office/drawing/2014/main" val="3529943279"/>
                    </a:ext>
                  </a:extLst>
                </a:gridCol>
                <a:gridCol w="2667952">
                  <a:extLst>
                    <a:ext uri="{9D8B030D-6E8A-4147-A177-3AD203B41FA5}">
                      <a16:colId xmlns:a16="http://schemas.microsoft.com/office/drawing/2014/main" val="2855010845"/>
                    </a:ext>
                  </a:extLst>
                </a:gridCol>
                <a:gridCol w="2667952">
                  <a:extLst>
                    <a:ext uri="{9D8B030D-6E8A-4147-A177-3AD203B41FA5}">
                      <a16:colId xmlns:a16="http://schemas.microsoft.com/office/drawing/2014/main" val="3018862693"/>
                    </a:ext>
                  </a:extLst>
                </a:gridCol>
              </a:tblGrid>
              <a:tr h="370840">
                <a:tc>
                  <a:txBody>
                    <a:bodyPr/>
                    <a:lstStyle/>
                    <a:p>
                      <a:pPr algn="ctr"/>
                      <a:endParaRPr lang="en-US" sz="2600" dirty="0"/>
                    </a:p>
                  </a:txBody>
                  <a:tcPr anchor="ctr"/>
                </a:tc>
                <a:tc>
                  <a:txBody>
                    <a:bodyPr/>
                    <a:lstStyle/>
                    <a:p>
                      <a:pPr algn="ctr"/>
                      <a:r>
                        <a:rPr lang="en-US" sz="3500" dirty="0"/>
                        <a:t>Past</a:t>
                      </a:r>
                    </a:p>
                    <a:p>
                      <a:pPr algn="ctr"/>
                      <a:endParaRPr lang="en-US" sz="3500" dirty="0"/>
                    </a:p>
                  </a:txBody>
                  <a:tcPr anchor="ctr"/>
                </a:tc>
                <a:tc>
                  <a:txBody>
                    <a:bodyPr/>
                    <a:lstStyle/>
                    <a:p>
                      <a:pPr algn="ctr"/>
                      <a:r>
                        <a:rPr lang="en-US" sz="3500" dirty="0"/>
                        <a:t>Present</a:t>
                      </a:r>
                    </a:p>
                  </a:txBody>
                  <a:tcPr/>
                </a:tc>
                <a:extLst>
                  <a:ext uri="{0D108BD9-81ED-4DB2-BD59-A6C34878D82A}">
                    <a16:rowId xmlns:a16="http://schemas.microsoft.com/office/drawing/2014/main" val="1385162633"/>
                  </a:ext>
                </a:extLst>
              </a:tr>
              <a:tr h="370840">
                <a:tc>
                  <a:txBody>
                    <a:bodyPr/>
                    <a:lstStyle/>
                    <a:p>
                      <a:pPr algn="ctr"/>
                      <a:r>
                        <a:rPr lang="en-US" sz="2500" b="1" dirty="0"/>
                        <a:t>Method Type</a:t>
                      </a:r>
                    </a:p>
                  </a:txBody>
                  <a:tcPr anchor="ctr"/>
                </a:tc>
                <a:tc>
                  <a:txBody>
                    <a:bodyPr/>
                    <a:lstStyle/>
                    <a:p>
                      <a:pPr algn="ctr"/>
                      <a:r>
                        <a:rPr lang="en-US" sz="2500" dirty="0"/>
                        <a:t>Targeted</a:t>
                      </a:r>
                    </a:p>
                  </a:txBody>
                  <a:tcPr anchor="ctr"/>
                </a:tc>
                <a:tc>
                  <a:txBody>
                    <a:bodyPr/>
                    <a:lstStyle/>
                    <a:p>
                      <a:pPr algn="ctr"/>
                      <a:r>
                        <a:rPr lang="en-US" sz="2500" dirty="0"/>
                        <a:t>Non-targeted</a:t>
                      </a:r>
                    </a:p>
                  </a:txBody>
                  <a:tcPr anchor="ctr"/>
                </a:tc>
                <a:extLst>
                  <a:ext uri="{0D108BD9-81ED-4DB2-BD59-A6C34878D82A}">
                    <a16:rowId xmlns:a16="http://schemas.microsoft.com/office/drawing/2014/main" val="1379485972"/>
                  </a:ext>
                </a:extLst>
              </a:tr>
              <a:tr h="370840">
                <a:tc>
                  <a:txBody>
                    <a:bodyPr/>
                    <a:lstStyle/>
                    <a:p>
                      <a:pPr algn="ctr"/>
                      <a:r>
                        <a:rPr lang="en-US" sz="2500" b="1" dirty="0"/>
                        <a:t># of Compounds Detected</a:t>
                      </a:r>
                    </a:p>
                  </a:txBody>
                  <a:tcPr anchor="ctr"/>
                </a:tc>
                <a:tc>
                  <a:txBody>
                    <a:bodyPr/>
                    <a:lstStyle/>
                    <a:p>
                      <a:pPr algn="ctr"/>
                      <a:r>
                        <a:rPr lang="en-US" sz="2500" dirty="0"/>
                        <a:t>1</a:t>
                      </a:r>
                    </a:p>
                  </a:txBody>
                  <a:tcPr anchor="ctr"/>
                </a:tc>
                <a:tc>
                  <a:txBody>
                    <a:bodyPr/>
                    <a:lstStyle/>
                    <a:p>
                      <a:pPr algn="ctr"/>
                      <a:r>
                        <a:rPr lang="en-US" sz="2500" dirty="0"/>
                        <a:t>100+</a:t>
                      </a:r>
                    </a:p>
                  </a:txBody>
                  <a:tcPr anchor="ctr"/>
                </a:tc>
                <a:extLst>
                  <a:ext uri="{0D108BD9-81ED-4DB2-BD59-A6C34878D82A}">
                    <a16:rowId xmlns:a16="http://schemas.microsoft.com/office/drawing/2014/main" val="785272023"/>
                  </a:ext>
                </a:extLst>
              </a:tr>
              <a:tr h="370840">
                <a:tc>
                  <a:txBody>
                    <a:bodyPr/>
                    <a:lstStyle/>
                    <a:p>
                      <a:pPr algn="ctr"/>
                      <a:r>
                        <a:rPr lang="en-US" sz="2500" b="1" dirty="0"/>
                        <a:t>Limit of Quantitation</a:t>
                      </a:r>
                    </a:p>
                  </a:txBody>
                  <a:tcPr anchor="ctr"/>
                </a:tc>
                <a:tc>
                  <a:txBody>
                    <a:bodyPr/>
                    <a:lstStyle/>
                    <a:p>
                      <a:pPr algn="ctr"/>
                      <a:r>
                        <a:rPr lang="en-US" sz="2500" dirty="0"/>
                        <a:t>Parts</a:t>
                      </a:r>
                      <a:r>
                        <a:rPr lang="en-US" sz="2500" baseline="0" dirty="0"/>
                        <a:t> per million (ppm)</a:t>
                      </a:r>
                      <a:endParaRPr lang="en-US" sz="2500" dirty="0"/>
                    </a:p>
                  </a:txBody>
                  <a:tcPr anchor="ctr"/>
                </a:tc>
                <a:tc>
                  <a:txBody>
                    <a:bodyPr/>
                    <a:lstStyle/>
                    <a:p>
                      <a:pPr algn="ctr"/>
                      <a:r>
                        <a:rPr lang="en-US" sz="2500" dirty="0"/>
                        <a:t>Parts per billion (ppb)</a:t>
                      </a:r>
                      <a:r>
                        <a:rPr lang="en-US" sz="2500" baseline="0" dirty="0"/>
                        <a:t> or lower</a:t>
                      </a:r>
                      <a:endParaRPr lang="en-US" sz="2500" dirty="0"/>
                    </a:p>
                  </a:txBody>
                  <a:tcPr anchor="ctr"/>
                </a:tc>
                <a:extLst>
                  <a:ext uri="{0D108BD9-81ED-4DB2-BD59-A6C34878D82A}">
                    <a16:rowId xmlns:a16="http://schemas.microsoft.com/office/drawing/2014/main" val="3402759176"/>
                  </a:ext>
                </a:extLst>
              </a:tr>
            </a:tbl>
          </a:graphicData>
        </a:graphic>
      </p:graphicFrame>
      <p:pic>
        <p:nvPicPr>
          <p:cNvPr id="8" name="Picture 7"/>
          <p:cNvPicPr>
            <a:picLocks noChangeAspect="1"/>
          </p:cNvPicPr>
          <p:nvPr/>
        </p:nvPicPr>
        <p:blipFill rotWithShape="1">
          <a:blip r:embed="rId3"/>
          <a:srcRect t="13895"/>
          <a:stretch/>
        </p:blipFill>
        <p:spPr>
          <a:xfrm>
            <a:off x="6486623" y="1688663"/>
            <a:ext cx="523777" cy="589480"/>
          </a:xfrm>
          <a:prstGeom prst="rect">
            <a:avLst/>
          </a:prstGeom>
        </p:spPr>
      </p:pic>
      <p:pic>
        <p:nvPicPr>
          <p:cNvPr id="9" name="Picture 8"/>
          <p:cNvPicPr>
            <a:picLocks noChangeAspect="1"/>
          </p:cNvPicPr>
          <p:nvPr/>
        </p:nvPicPr>
        <p:blipFill>
          <a:blip r:embed="rId4"/>
          <a:stretch>
            <a:fillRect/>
          </a:stretch>
        </p:blipFill>
        <p:spPr>
          <a:xfrm>
            <a:off x="8872052" y="1752638"/>
            <a:ext cx="1133703" cy="525505"/>
          </a:xfrm>
          <a:prstGeom prst="rect">
            <a:avLst/>
          </a:prstGeom>
        </p:spPr>
      </p:pic>
      <p:sp>
        <p:nvSpPr>
          <p:cNvPr id="3" name="Rectangle 2"/>
          <p:cNvSpPr/>
          <p:nvPr/>
        </p:nvSpPr>
        <p:spPr>
          <a:xfrm>
            <a:off x="1108999" y="4139961"/>
            <a:ext cx="9974003" cy="1107996"/>
          </a:xfrm>
          <a:prstGeom prst="rect">
            <a:avLst/>
          </a:prstGeom>
        </p:spPr>
        <p:txBody>
          <a:bodyPr wrap="square">
            <a:spAutoFit/>
          </a:bodyPr>
          <a:lstStyle/>
          <a:p>
            <a:pPr algn="just"/>
            <a:r>
              <a:rPr lang="en-US" sz="2200" b="1" u="sng" dirty="0"/>
              <a:t>Today’s Challenge</a:t>
            </a:r>
          </a:p>
          <a:p>
            <a:pPr marL="342900" indent="-342900" algn="just">
              <a:buFont typeface="Arial" panose="020B0604020202020204" pitchFamily="34" charset="0"/>
              <a:buChar char="•"/>
            </a:pPr>
            <a:r>
              <a:rPr lang="en-US" sz="2200" dirty="0"/>
              <a:t>Methods now detect hundreds of contaminants and are not guided by which present the most risk.</a:t>
            </a:r>
          </a:p>
        </p:txBody>
      </p:sp>
      <p:sp>
        <p:nvSpPr>
          <p:cNvPr id="4" name="Rectangle 3"/>
          <p:cNvSpPr/>
          <p:nvPr/>
        </p:nvSpPr>
        <p:spPr>
          <a:xfrm>
            <a:off x="185530" y="5392485"/>
            <a:ext cx="11820940" cy="861774"/>
          </a:xfrm>
          <a:prstGeom prst="rect">
            <a:avLst/>
          </a:prstGeom>
        </p:spPr>
        <p:txBody>
          <a:bodyPr wrap="square">
            <a:spAutoFit/>
          </a:bodyPr>
          <a:lstStyle/>
          <a:p>
            <a:pPr algn="ctr"/>
            <a:r>
              <a:rPr lang="en-US" sz="2500" b="1" dirty="0"/>
              <a:t>Codex and other agencies have recognized the need for guidance on how to prioritize the detection of trace amounts of these contaminants so they can be assessed.</a:t>
            </a:r>
          </a:p>
        </p:txBody>
      </p:sp>
    </p:spTree>
    <p:extLst>
      <p:ext uri="{BB962C8B-B14F-4D97-AF65-F5344CB8AC3E}">
        <p14:creationId xmlns:p14="http://schemas.microsoft.com/office/powerpoint/2010/main" val="478333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609600"/>
            <a:ext cx="10399060" cy="7947102"/>
          </a:xfrm>
          <a:prstGeom prst="rect">
            <a:avLst/>
          </a:prstGeom>
        </p:spPr>
      </p:pic>
      <p:cxnSp>
        <p:nvCxnSpPr>
          <p:cNvPr id="67" name="Straight Connector 66"/>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380702" y="1387957"/>
            <a:ext cx="9430597" cy="2062103"/>
          </a:xfrm>
          <a:prstGeom prst="rect">
            <a:avLst/>
          </a:prstGeom>
          <a:noFill/>
        </p:spPr>
        <p:txBody>
          <a:bodyPr wrap="square" rtlCol="0">
            <a:spAutoFit/>
          </a:bodyPr>
          <a:lstStyle/>
          <a:p>
            <a:pPr algn="just"/>
            <a:r>
              <a:rPr lang="en-US" sz="3200" dirty="0"/>
              <a:t>The Codex Committee on Contaminants in Foods (CCCF) has begun development of a guidance to create an aligned approach to the prioritization of these chemicals for further risk management.</a:t>
            </a:r>
          </a:p>
        </p:txBody>
      </p:sp>
      <p:sp>
        <p:nvSpPr>
          <p:cNvPr id="13" name="TextBox 12"/>
          <p:cNvSpPr txBox="1"/>
          <p:nvPr/>
        </p:nvSpPr>
        <p:spPr>
          <a:xfrm>
            <a:off x="2209800" y="129540"/>
            <a:ext cx="8315108" cy="86177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Risk-based method development: A new challenge</a:t>
            </a:r>
          </a:p>
        </p:txBody>
      </p:sp>
      <p:grpSp>
        <p:nvGrpSpPr>
          <p:cNvPr id="2" name="Group 1"/>
          <p:cNvGrpSpPr/>
          <p:nvPr/>
        </p:nvGrpSpPr>
        <p:grpSpPr>
          <a:xfrm>
            <a:off x="379827" y="3817023"/>
            <a:ext cx="11432346" cy="1516980"/>
            <a:chOff x="-75804" y="5377692"/>
            <a:chExt cx="10425077" cy="1383324"/>
          </a:xfrm>
        </p:grpSpPr>
        <p:pic>
          <p:nvPicPr>
            <p:cNvPr id="14" name="Picture 2" descr="C:\Users\hanlopr\AppData\Local\Temp\SNAGHTML2645a0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00" y="5383578"/>
              <a:ext cx="8101373" cy="13774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stretch>
              <a:fillRect/>
            </a:stretch>
          </p:blipFill>
          <p:spPr>
            <a:xfrm>
              <a:off x="-75804" y="5377692"/>
              <a:ext cx="2247900" cy="1383324"/>
            </a:xfrm>
            <a:prstGeom prst="rect">
              <a:avLst/>
            </a:prstGeom>
          </p:spPr>
        </p:pic>
      </p:grpSp>
    </p:spTree>
    <p:extLst>
      <p:ext uri="{BB962C8B-B14F-4D97-AF65-F5344CB8AC3E}">
        <p14:creationId xmlns:p14="http://schemas.microsoft.com/office/powerpoint/2010/main" val="1468336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609600"/>
            <a:ext cx="10399060" cy="7947102"/>
          </a:xfrm>
          <a:prstGeom prst="rect">
            <a:avLst/>
          </a:prstGeom>
        </p:spPr>
      </p:pic>
      <p:cxnSp>
        <p:nvCxnSpPr>
          <p:cNvPr id="67" name="Straight Connector 66"/>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09800" y="129540"/>
            <a:ext cx="8315108" cy="86177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Codex Alimentarius: </a:t>
            </a:r>
          </a:p>
          <a:p>
            <a:r>
              <a:rPr lang="en-US" sz="2500" cap="all" spc="500" dirty="0">
                <a:solidFill>
                  <a:schemeClr val="tx1">
                    <a:lumMod val="50000"/>
                    <a:lumOff val="50000"/>
                  </a:schemeClr>
                </a:solidFill>
                <a:latin typeface="Galano Classic"/>
                <a:cs typeface="Galano Classic"/>
              </a:rPr>
              <a:t>The Proposed Guidelines</a:t>
            </a:r>
          </a:p>
        </p:txBody>
      </p:sp>
      <p:sp>
        <p:nvSpPr>
          <p:cNvPr id="9" name="TextBox 8"/>
          <p:cNvSpPr txBox="1"/>
          <p:nvPr/>
        </p:nvSpPr>
        <p:spPr>
          <a:xfrm>
            <a:off x="2247900" y="1336701"/>
            <a:ext cx="7696199" cy="489364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t>Purpose &amp; Scope of the work:</a:t>
            </a:r>
          </a:p>
          <a:p>
            <a:pPr marL="800100" lvl="1" indent="-342900" algn="just">
              <a:buFont typeface="Arial" panose="020B0604020202020204" pitchFamily="34" charset="0"/>
              <a:buChar char="•"/>
            </a:pPr>
            <a:r>
              <a:rPr lang="en-US" sz="2400" dirty="0"/>
              <a:t>Promote a harmonized approach to addressing public health and trade issues arising from detection of traces of chemicals presenting low exposure and very low public health concern that may inadvertently be present in food.</a:t>
            </a:r>
          </a:p>
          <a:p>
            <a:pPr marL="800100" lvl="1" indent="-342900" algn="just">
              <a:buFont typeface="Arial" panose="020B0604020202020204" pitchFamily="34" charset="0"/>
              <a:buChar char="•"/>
            </a:pPr>
            <a:r>
              <a:rPr lang="en-US" sz="2400" dirty="0"/>
              <a:t>The proposed work excludes:</a:t>
            </a:r>
          </a:p>
          <a:p>
            <a:pPr marL="1257300" lvl="2" indent="-342900" algn="just">
              <a:buFont typeface="Arial" panose="020B0604020202020204" pitchFamily="34" charset="0"/>
              <a:buChar char="•"/>
            </a:pPr>
            <a:r>
              <a:rPr lang="en-US" sz="2400" dirty="0"/>
              <a:t>Intentional and fraudulent addition of chemicals in food</a:t>
            </a:r>
          </a:p>
          <a:p>
            <a:pPr lvl="2" algn="ctr"/>
            <a:r>
              <a:rPr lang="en-US" sz="2400" b="1" u="sng" dirty="0"/>
              <a:t>AND</a:t>
            </a:r>
          </a:p>
          <a:p>
            <a:pPr marL="1257300" lvl="2" indent="-342900" algn="just">
              <a:buFont typeface="Arial" panose="020B0604020202020204" pitchFamily="34" charset="0"/>
              <a:buChar char="•"/>
            </a:pPr>
            <a:r>
              <a:rPr lang="en-US" sz="2400" dirty="0"/>
              <a:t>Any chemicals that are subject to prior regulatory approval requirements</a:t>
            </a:r>
          </a:p>
          <a:p>
            <a:pPr marL="800100" lvl="1" indent="-342900" algn="just">
              <a:buFont typeface="Arial" panose="020B0604020202020204" pitchFamily="34" charset="0"/>
              <a:buChar char="•"/>
            </a:pPr>
            <a:endParaRPr lang="en-US" sz="2400" dirty="0"/>
          </a:p>
        </p:txBody>
      </p:sp>
    </p:spTree>
    <p:extLst>
      <p:ext uri="{BB962C8B-B14F-4D97-AF65-F5344CB8AC3E}">
        <p14:creationId xmlns:p14="http://schemas.microsoft.com/office/powerpoint/2010/main" val="2863207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609600"/>
            <a:ext cx="10399060" cy="7947102"/>
          </a:xfrm>
          <a:prstGeom prst="rect">
            <a:avLst/>
          </a:prstGeom>
        </p:spPr>
      </p:pic>
      <p:cxnSp>
        <p:nvCxnSpPr>
          <p:cNvPr id="67" name="Straight Connector 66"/>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09800" y="129540"/>
            <a:ext cx="8315108" cy="86177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What is Threshold of toxicological concern (TTC)?</a:t>
            </a:r>
          </a:p>
        </p:txBody>
      </p:sp>
      <p:sp>
        <p:nvSpPr>
          <p:cNvPr id="9" name="TextBox 8"/>
          <p:cNvSpPr txBox="1"/>
          <p:nvPr/>
        </p:nvSpPr>
        <p:spPr>
          <a:xfrm>
            <a:off x="406412" y="1405168"/>
            <a:ext cx="4934216" cy="452431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t>The Threshold of Toxicological Concern (TTC) is a value where exposure to a chemical below a certain amount would be a negligible concern from a safety perspective.</a:t>
            </a:r>
          </a:p>
          <a:p>
            <a:pPr algn="just"/>
            <a:endParaRPr lang="en-US" sz="2400" dirty="0"/>
          </a:p>
          <a:p>
            <a:pPr marL="342900" indent="-342900" algn="just">
              <a:buFont typeface="Arial" panose="020B0604020202020204" pitchFamily="34" charset="0"/>
              <a:buChar char="•"/>
            </a:pPr>
            <a:r>
              <a:rPr lang="en-US" sz="2400" dirty="0"/>
              <a:t>TTC values are developed based on existing toxicological data of over 600 chemicals with appropriate uncertainty factors incorporated.</a:t>
            </a:r>
          </a:p>
          <a:p>
            <a:pPr marL="342900" indent="-342900" algn="just">
              <a:buFont typeface="Arial" panose="020B0604020202020204" pitchFamily="34" charset="0"/>
              <a:buChar char="•"/>
            </a:pPr>
            <a:endParaRPr lang="en-US" sz="2400" dirty="0"/>
          </a:p>
        </p:txBody>
      </p:sp>
      <p:graphicFrame>
        <p:nvGraphicFramePr>
          <p:cNvPr id="2" name="Table 1"/>
          <p:cNvGraphicFramePr>
            <a:graphicFrameLocks noGrp="1"/>
          </p:cNvGraphicFramePr>
          <p:nvPr>
            <p:extLst>
              <p:ext uri="{D42A27DB-BD31-4B8C-83A1-F6EECF244321}">
                <p14:modId xmlns:p14="http://schemas.microsoft.com/office/powerpoint/2010/main" val="813976159"/>
              </p:ext>
            </p:extLst>
          </p:nvPr>
        </p:nvGraphicFramePr>
        <p:xfrm>
          <a:off x="5632174" y="1152726"/>
          <a:ext cx="6347792" cy="5029200"/>
        </p:xfrm>
        <a:graphic>
          <a:graphicData uri="http://schemas.openxmlformats.org/drawingml/2006/table">
            <a:tbl>
              <a:tblPr firstRow="1" bandRow="1">
                <a:tableStyleId>{5C22544A-7EE6-4342-B048-85BDC9FD1C3A}</a:tableStyleId>
              </a:tblPr>
              <a:tblGrid>
                <a:gridCol w="1473224">
                  <a:extLst>
                    <a:ext uri="{9D8B030D-6E8A-4147-A177-3AD203B41FA5}">
                      <a16:colId xmlns:a16="http://schemas.microsoft.com/office/drawing/2014/main" val="3476754828"/>
                    </a:ext>
                  </a:extLst>
                </a:gridCol>
                <a:gridCol w="2437284">
                  <a:extLst>
                    <a:ext uri="{9D8B030D-6E8A-4147-A177-3AD203B41FA5}">
                      <a16:colId xmlns:a16="http://schemas.microsoft.com/office/drawing/2014/main" val="4239643847"/>
                    </a:ext>
                  </a:extLst>
                </a:gridCol>
                <a:gridCol w="2437284">
                  <a:extLst>
                    <a:ext uri="{9D8B030D-6E8A-4147-A177-3AD203B41FA5}">
                      <a16:colId xmlns:a16="http://schemas.microsoft.com/office/drawing/2014/main" val="3706250084"/>
                    </a:ext>
                  </a:extLst>
                </a:gridCol>
              </a:tblGrid>
              <a:tr h="370840">
                <a:tc>
                  <a:txBody>
                    <a:bodyPr/>
                    <a:lstStyle/>
                    <a:p>
                      <a:pPr algn="ctr"/>
                      <a:r>
                        <a:rPr lang="en-US" dirty="0"/>
                        <a:t>Structure Class</a:t>
                      </a:r>
                    </a:p>
                  </a:txBody>
                  <a:tcPr/>
                </a:tc>
                <a:tc>
                  <a:txBody>
                    <a:bodyPr/>
                    <a:lstStyle/>
                    <a:p>
                      <a:pPr algn="ctr"/>
                      <a:r>
                        <a:rPr lang="en-US" dirty="0"/>
                        <a:t>Definition of </a:t>
                      </a:r>
                    </a:p>
                    <a:p>
                      <a:pPr algn="ctr"/>
                      <a:r>
                        <a:rPr lang="en-US" dirty="0"/>
                        <a:t>Structure Class</a:t>
                      </a:r>
                    </a:p>
                  </a:txBody>
                  <a:tcPr/>
                </a:tc>
                <a:tc>
                  <a:txBody>
                    <a:bodyPr/>
                    <a:lstStyle/>
                    <a:p>
                      <a:pPr algn="ctr"/>
                      <a:r>
                        <a:rPr lang="en-US" dirty="0"/>
                        <a:t>Human exposure threshold </a:t>
                      </a:r>
                    </a:p>
                    <a:p>
                      <a:pPr algn="ctr"/>
                      <a:r>
                        <a:rPr lang="en-US" dirty="0"/>
                        <a:t>(</a:t>
                      </a:r>
                      <a:r>
                        <a:rPr lang="el-GR" dirty="0"/>
                        <a:t>μ</a:t>
                      </a:r>
                      <a:r>
                        <a:rPr lang="en-US" dirty="0"/>
                        <a:t>g/day)</a:t>
                      </a:r>
                    </a:p>
                  </a:txBody>
                  <a:tcPr/>
                </a:tc>
                <a:extLst>
                  <a:ext uri="{0D108BD9-81ED-4DB2-BD59-A6C34878D82A}">
                    <a16:rowId xmlns:a16="http://schemas.microsoft.com/office/drawing/2014/main" val="538635784"/>
                  </a:ext>
                </a:extLst>
              </a:tr>
              <a:tr h="370840">
                <a:tc>
                  <a:txBody>
                    <a:bodyPr/>
                    <a:lstStyle/>
                    <a:p>
                      <a:pPr algn="l"/>
                      <a:r>
                        <a:rPr lang="en-US" dirty="0"/>
                        <a:t>Class I</a:t>
                      </a:r>
                    </a:p>
                  </a:txBody>
                  <a:tcPr anchor="ctr"/>
                </a:tc>
                <a:tc>
                  <a:txBody>
                    <a:bodyPr/>
                    <a:lstStyle/>
                    <a:p>
                      <a:pPr algn="l"/>
                      <a:r>
                        <a:rPr lang="en-US" dirty="0"/>
                        <a:t>Structures that suggest a low order of oral toxicity.</a:t>
                      </a:r>
                    </a:p>
                  </a:txBody>
                  <a:tcPr/>
                </a:tc>
                <a:tc>
                  <a:txBody>
                    <a:bodyPr/>
                    <a:lstStyle/>
                    <a:p>
                      <a:pPr algn="l"/>
                      <a:r>
                        <a:rPr lang="en-US" dirty="0"/>
                        <a:t>1800 </a:t>
                      </a:r>
                    </a:p>
                  </a:txBody>
                  <a:tcPr anchor="ctr"/>
                </a:tc>
                <a:extLst>
                  <a:ext uri="{0D108BD9-81ED-4DB2-BD59-A6C34878D82A}">
                    <a16:rowId xmlns:a16="http://schemas.microsoft.com/office/drawing/2014/main" val="2269118207"/>
                  </a:ext>
                </a:extLst>
              </a:tr>
              <a:tr h="370840">
                <a:tc>
                  <a:txBody>
                    <a:bodyPr/>
                    <a:lstStyle/>
                    <a:p>
                      <a:pPr algn="l"/>
                      <a:r>
                        <a:rPr lang="en-US" dirty="0"/>
                        <a:t>Class II</a:t>
                      </a:r>
                    </a:p>
                  </a:txBody>
                  <a:tcPr anchor="ctr"/>
                </a:tc>
                <a:tc>
                  <a:txBody>
                    <a:bodyPr/>
                    <a:lstStyle/>
                    <a:p>
                      <a:pPr algn="l"/>
                      <a:r>
                        <a:rPr lang="en-US" dirty="0"/>
                        <a:t>Less innocuous than those in Class 1 but they do not contain structural features that are suggestive of toxicity like those in Class 3.</a:t>
                      </a:r>
                    </a:p>
                  </a:txBody>
                  <a:tcPr/>
                </a:tc>
                <a:tc>
                  <a:txBody>
                    <a:bodyPr/>
                    <a:lstStyle/>
                    <a:p>
                      <a:pPr algn="l"/>
                      <a:r>
                        <a:rPr lang="en-US" dirty="0"/>
                        <a:t>540</a:t>
                      </a:r>
                    </a:p>
                  </a:txBody>
                  <a:tcPr anchor="ctr"/>
                </a:tc>
                <a:extLst>
                  <a:ext uri="{0D108BD9-81ED-4DB2-BD59-A6C34878D82A}">
                    <a16:rowId xmlns:a16="http://schemas.microsoft.com/office/drawing/2014/main" val="561800077"/>
                  </a:ext>
                </a:extLst>
              </a:tr>
              <a:tr h="370840">
                <a:tc>
                  <a:txBody>
                    <a:bodyPr/>
                    <a:lstStyle/>
                    <a:p>
                      <a:pPr algn="l"/>
                      <a:r>
                        <a:rPr lang="en-US" dirty="0"/>
                        <a:t>Class III</a:t>
                      </a:r>
                    </a:p>
                  </a:txBody>
                  <a:tcPr anchor="ctr"/>
                </a:tc>
                <a:tc>
                  <a:txBody>
                    <a:bodyPr/>
                    <a:lstStyle/>
                    <a:p>
                      <a:pPr algn="l"/>
                      <a:r>
                        <a:rPr lang="en-US" dirty="0"/>
                        <a:t>No strong initial impression of safety and may even suggest a significant toxicity.</a:t>
                      </a:r>
                    </a:p>
                  </a:txBody>
                  <a:tcPr/>
                </a:tc>
                <a:tc>
                  <a:txBody>
                    <a:bodyPr/>
                    <a:lstStyle/>
                    <a:p>
                      <a:pPr algn="l"/>
                      <a:r>
                        <a:rPr lang="en-US" dirty="0"/>
                        <a:t>90</a:t>
                      </a:r>
                    </a:p>
                  </a:txBody>
                  <a:tcPr anchor="ctr"/>
                </a:tc>
                <a:extLst>
                  <a:ext uri="{0D108BD9-81ED-4DB2-BD59-A6C34878D82A}">
                    <a16:rowId xmlns:a16="http://schemas.microsoft.com/office/drawing/2014/main" val="2003846806"/>
                  </a:ext>
                </a:extLst>
              </a:tr>
            </a:tbl>
          </a:graphicData>
        </a:graphic>
      </p:graphicFrame>
    </p:spTree>
    <p:extLst>
      <p:ext uri="{BB962C8B-B14F-4D97-AF65-F5344CB8AC3E}">
        <p14:creationId xmlns:p14="http://schemas.microsoft.com/office/powerpoint/2010/main" val="1137941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609600"/>
            <a:ext cx="10399060" cy="7947102"/>
          </a:xfrm>
          <a:prstGeom prst="rect">
            <a:avLst/>
          </a:prstGeom>
        </p:spPr>
      </p:pic>
      <p:cxnSp>
        <p:nvCxnSpPr>
          <p:cNvPr id="67" name="Straight Connector 66"/>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09800" y="129540"/>
            <a:ext cx="8315108" cy="86177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How Structure Classes are Determined for TTC</a:t>
            </a:r>
          </a:p>
        </p:txBody>
      </p:sp>
      <p:pic>
        <p:nvPicPr>
          <p:cNvPr id="7" name="Picture 6"/>
          <p:cNvPicPr>
            <a:picLocks noChangeAspect="1"/>
          </p:cNvPicPr>
          <p:nvPr/>
        </p:nvPicPr>
        <p:blipFill>
          <a:blip r:embed="rId5"/>
          <a:stretch>
            <a:fillRect/>
          </a:stretch>
        </p:blipFill>
        <p:spPr>
          <a:xfrm>
            <a:off x="2278994" y="1331775"/>
            <a:ext cx="7634012" cy="5283384"/>
          </a:xfrm>
          <a:prstGeom prst="rect">
            <a:avLst/>
          </a:prstGeom>
        </p:spPr>
      </p:pic>
    </p:spTree>
    <p:extLst>
      <p:ext uri="{BB962C8B-B14F-4D97-AF65-F5344CB8AC3E}">
        <p14:creationId xmlns:p14="http://schemas.microsoft.com/office/powerpoint/2010/main" val="3562152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609600"/>
            <a:ext cx="10399060" cy="7966364"/>
          </a:xfrm>
          <a:prstGeom prst="rect">
            <a:avLst/>
          </a:prstGeom>
        </p:spPr>
      </p:pic>
      <p:cxnSp>
        <p:nvCxnSpPr>
          <p:cNvPr id="67" name="Straight Connector 66"/>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209800" y="60975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838200" y="1086679"/>
            <a:ext cx="10515600" cy="4916556"/>
          </a:xfrm>
        </p:spPr>
        <p:txBody>
          <a:bodyPr>
            <a:normAutofit fontScale="85000" lnSpcReduction="20000"/>
          </a:bodyPr>
          <a:lstStyle/>
          <a:p>
            <a:pPr marL="0" indent="0" algn="just">
              <a:buNone/>
            </a:pPr>
            <a:r>
              <a:rPr lang="en-US" dirty="0"/>
              <a:t>TTC is </a:t>
            </a:r>
            <a:r>
              <a:rPr lang="en-US" sz="2600" dirty="0"/>
              <a:t>not intended to </a:t>
            </a:r>
            <a:r>
              <a:rPr lang="en-US" dirty="0"/>
              <a:t>be applied to:</a:t>
            </a:r>
          </a:p>
          <a:p>
            <a:pPr marL="800100" lvl="1" indent="-342900" algn="just"/>
            <a:r>
              <a:rPr lang="en-US" sz="2600" dirty="0"/>
              <a:t>Chemicals which are regulated and for which specific requirements exist.</a:t>
            </a:r>
          </a:p>
          <a:p>
            <a:pPr marL="800100" lvl="1" indent="-342900" algn="just"/>
            <a:r>
              <a:rPr lang="en-US" sz="2600" dirty="0"/>
              <a:t>Chemicals that already have specific and robust toxicological data</a:t>
            </a:r>
          </a:p>
          <a:p>
            <a:pPr marL="457200" lvl="1" indent="0" algn="just">
              <a:buNone/>
            </a:pPr>
            <a:endParaRPr lang="en-US" sz="2600" dirty="0"/>
          </a:p>
          <a:p>
            <a:pPr marL="0" indent="0">
              <a:lnSpc>
                <a:spcPct val="120000"/>
              </a:lnSpc>
              <a:buNone/>
            </a:pPr>
            <a:r>
              <a:rPr lang="en-US" dirty="0"/>
              <a:t>Certain chemical groups may not be suitable for TTC methodology due to their chemical or toxicological properties. These include:</a:t>
            </a:r>
          </a:p>
          <a:p>
            <a:pPr lvl="1"/>
            <a:r>
              <a:rPr lang="en-US" sz="2600" dirty="0"/>
              <a:t>High potency carcinogens (i.e. aflatoxin-like)</a:t>
            </a:r>
          </a:p>
          <a:p>
            <a:pPr lvl="1"/>
            <a:r>
              <a:rPr lang="en-US" sz="2600" dirty="0"/>
              <a:t>Inorganic chemicals</a:t>
            </a:r>
          </a:p>
          <a:p>
            <a:pPr lvl="1"/>
            <a:r>
              <a:rPr lang="en-US" sz="2600" dirty="0"/>
              <a:t>Metals and organometallics</a:t>
            </a:r>
          </a:p>
          <a:p>
            <a:pPr lvl="1"/>
            <a:r>
              <a:rPr lang="en-US" sz="2600" dirty="0"/>
              <a:t>Proteins</a:t>
            </a:r>
          </a:p>
          <a:p>
            <a:pPr lvl="1"/>
            <a:r>
              <a:rPr lang="en-US" sz="2600" dirty="0"/>
              <a:t>Steroids</a:t>
            </a:r>
          </a:p>
          <a:p>
            <a:pPr lvl="1"/>
            <a:r>
              <a:rPr lang="en-US" sz="2600" dirty="0"/>
              <a:t>Nanomaterials</a:t>
            </a:r>
          </a:p>
          <a:p>
            <a:pPr lvl="1"/>
            <a:r>
              <a:rPr lang="en-US" sz="2600" dirty="0"/>
              <a:t>Radioactive substances</a:t>
            </a:r>
          </a:p>
          <a:p>
            <a:pPr lvl="1"/>
            <a:r>
              <a:rPr lang="en-US" sz="2600" dirty="0" err="1"/>
              <a:t>Organo</a:t>
            </a:r>
            <a:r>
              <a:rPr lang="en-US" sz="2600" dirty="0"/>
              <a:t>-silicon compounds</a:t>
            </a:r>
          </a:p>
          <a:p>
            <a:pPr lvl="1"/>
            <a:r>
              <a:rPr lang="en-US" sz="2600" dirty="0"/>
              <a:t>Chemicals that are known or predicted to </a:t>
            </a:r>
            <a:r>
              <a:rPr lang="en-US" sz="2600" dirty="0" err="1"/>
              <a:t>bioaccumulate</a:t>
            </a:r>
            <a:endParaRPr lang="en-US" sz="2600" dirty="0"/>
          </a:p>
        </p:txBody>
      </p:sp>
      <p:sp>
        <p:nvSpPr>
          <p:cNvPr id="8" name="TextBox 7"/>
          <p:cNvSpPr txBox="1"/>
          <p:nvPr/>
        </p:nvSpPr>
        <p:spPr>
          <a:xfrm>
            <a:off x="2209800" y="129540"/>
            <a:ext cx="8315108" cy="47705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Limitations of TTC</a:t>
            </a:r>
          </a:p>
        </p:txBody>
      </p:sp>
    </p:spTree>
    <p:extLst>
      <p:ext uri="{BB962C8B-B14F-4D97-AF65-F5344CB8AC3E}">
        <p14:creationId xmlns:p14="http://schemas.microsoft.com/office/powerpoint/2010/main" val="1202165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596348"/>
            <a:ext cx="10399060" cy="7964557"/>
          </a:xfrm>
          <a:prstGeom prst="rect">
            <a:avLst/>
          </a:prstGeom>
        </p:spPr>
      </p:pic>
      <p:cxnSp>
        <p:nvCxnSpPr>
          <p:cNvPr id="67" name="Straight Connector 66"/>
          <p:cNvCxnSpPr/>
          <p:nvPr/>
        </p:nvCxnSpPr>
        <p:spPr>
          <a:xfrm>
            <a:off x="2209800" y="660885"/>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209800" y="129540"/>
            <a:ext cx="9027460" cy="47705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When is it appropriate to apply TTC?</a:t>
            </a:r>
          </a:p>
        </p:txBody>
      </p:sp>
      <p:sp>
        <p:nvSpPr>
          <p:cNvPr id="7" name="Content Placeholder 2"/>
          <p:cNvSpPr txBox="1">
            <a:spLocks/>
          </p:cNvSpPr>
          <p:nvPr/>
        </p:nvSpPr>
        <p:spPr>
          <a:xfrm>
            <a:off x="838200" y="673288"/>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TTC is intended to provide health-protective approach in situations where: </a:t>
            </a:r>
          </a:p>
          <a:p>
            <a:pPr lvl="1"/>
            <a:r>
              <a:rPr lang="en-US" dirty="0"/>
              <a:t>Not feasible to acquire chemical-specific data (e.g. impurities and breakdown/reaction products, trace contaminants)</a:t>
            </a:r>
          </a:p>
          <a:p>
            <a:pPr lvl="1"/>
            <a:r>
              <a:rPr lang="en-US" dirty="0"/>
              <a:t>Evaluation of large number of compounds with low exposure (e.g. flavors)</a:t>
            </a:r>
          </a:p>
          <a:p>
            <a:r>
              <a:rPr lang="en-US" dirty="0"/>
              <a:t>It can be applied under the following conditions:</a:t>
            </a:r>
          </a:p>
          <a:p>
            <a:pPr marL="457200" lvl="1" indent="0">
              <a:buNone/>
            </a:pPr>
            <a:endParaRPr lang="en-US" dirty="0"/>
          </a:p>
        </p:txBody>
      </p:sp>
      <p:grpSp>
        <p:nvGrpSpPr>
          <p:cNvPr id="8" name="Group 7"/>
          <p:cNvGrpSpPr/>
          <p:nvPr/>
        </p:nvGrpSpPr>
        <p:grpSpPr>
          <a:xfrm>
            <a:off x="1758096" y="4173807"/>
            <a:ext cx="8766812" cy="2130023"/>
            <a:chOff x="1712594" y="1298977"/>
            <a:chExt cx="8766812" cy="2130023"/>
          </a:xfrm>
        </p:grpSpPr>
        <p:graphicFrame>
          <p:nvGraphicFramePr>
            <p:cNvPr id="9" name="Diagram 8"/>
            <p:cNvGraphicFramePr/>
            <p:nvPr>
              <p:extLst>
                <p:ext uri="{D42A27DB-BD31-4B8C-83A1-F6EECF244321}">
                  <p14:modId xmlns:p14="http://schemas.microsoft.com/office/powerpoint/2010/main" val="2658791155"/>
                </p:ext>
              </p:extLst>
            </p:nvPr>
          </p:nvGraphicFramePr>
          <p:xfrm>
            <a:off x="1712594" y="1298977"/>
            <a:ext cx="8766812" cy="1625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ctangle: Rounded Corners 9"/>
            <p:cNvSpPr/>
            <p:nvPr/>
          </p:nvSpPr>
          <p:spPr bwMode="auto">
            <a:xfrm>
              <a:off x="2090418" y="2416097"/>
              <a:ext cx="1407889" cy="101290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rmAutofit/>
            </a:bodyPr>
            <a:lstStyle/>
            <a:p>
              <a:pPr algn="ctr" fontAlgn="base">
                <a:spcBef>
                  <a:spcPct val="50000"/>
                </a:spcBef>
                <a:spcAft>
                  <a:spcPct val="50000"/>
                </a:spcAft>
              </a:pPr>
              <a:r>
                <a:rPr lang="en-US" sz="1400" dirty="0">
                  <a:latin typeface="Arial" charset="0"/>
                </a:rPr>
                <a:t>Identification of a chemical in a food</a:t>
              </a:r>
            </a:p>
          </p:txBody>
        </p:sp>
        <p:sp>
          <p:nvSpPr>
            <p:cNvPr id="11" name="Rectangle: Rounded Corners 10"/>
            <p:cNvSpPr/>
            <p:nvPr/>
          </p:nvSpPr>
          <p:spPr bwMode="auto">
            <a:xfrm>
              <a:off x="3790960" y="2416096"/>
              <a:ext cx="1407889" cy="101290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Autofit/>
            </a:bodyPr>
            <a:lstStyle/>
            <a:p>
              <a:pPr algn="ctr" fontAlgn="base">
                <a:spcBef>
                  <a:spcPct val="50000"/>
                </a:spcBef>
                <a:spcAft>
                  <a:spcPct val="50000"/>
                </a:spcAft>
              </a:pPr>
              <a:r>
                <a:rPr lang="en-US" sz="1400" dirty="0">
                  <a:latin typeface="Arial" charset="0"/>
                </a:rPr>
                <a:t>Calculate a safe level – threshold</a:t>
              </a:r>
            </a:p>
          </p:txBody>
        </p:sp>
        <p:sp>
          <p:nvSpPr>
            <p:cNvPr id="12" name="Rectangle: Rounded Corners 11"/>
            <p:cNvSpPr/>
            <p:nvPr/>
          </p:nvSpPr>
          <p:spPr bwMode="auto">
            <a:xfrm>
              <a:off x="5519418" y="2416097"/>
              <a:ext cx="1407889" cy="101290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Autofit/>
            </a:bodyPr>
            <a:lstStyle/>
            <a:p>
              <a:pPr algn="ctr" fontAlgn="base">
                <a:spcBef>
                  <a:spcPct val="50000"/>
                </a:spcBef>
                <a:spcAft>
                  <a:spcPct val="50000"/>
                </a:spcAft>
              </a:pPr>
              <a:r>
                <a:rPr lang="en-US" sz="1400" dirty="0">
                  <a:latin typeface="Arial" charset="0"/>
                </a:rPr>
                <a:t>Estimate exposure</a:t>
              </a:r>
            </a:p>
          </p:txBody>
        </p:sp>
        <p:sp>
          <p:nvSpPr>
            <p:cNvPr id="13" name="Rectangle: Rounded Corners 12"/>
            <p:cNvSpPr/>
            <p:nvPr/>
          </p:nvSpPr>
          <p:spPr bwMode="auto">
            <a:xfrm>
              <a:off x="7195818" y="2416096"/>
              <a:ext cx="1407889" cy="101290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Autofit/>
            </a:bodyPr>
            <a:lstStyle/>
            <a:p>
              <a:pPr algn="ctr" fontAlgn="base">
                <a:spcBef>
                  <a:spcPct val="50000"/>
                </a:spcBef>
                <a:spcAft>
                  <a:spcPct val="50000"/>
                </a:spcAft>
              </a:pPr>
              <a:r>
                <a:rPr lang="en-US" sz="1400" dirty="0">
                  <a:latin typeface="Arial" charset="0"/>
                </a:rPr>
                <a:t>Compare threshold to exposure to define risk</a:t>
              </a:r>
            </a:p>
          </p:txBody>
        </p:sp>
        <p:sp>
          <p:nvSpPr>
            <p:cNvPr id="14" name="Rectangle: Rounded Corners 13"/>
            <p:cNvSpPr/>
            <p:nvPr/>
          </p:nvSpPr>
          <p:spPr bwMode="auto">
            <a:xfrm>
              <a:off x="8951593" y="2416096"/>
              <a:ext cx="1407889" cy="101290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Autofit/>
            </a:bodyPr>
            <a:lstStyle/>
            <a:p>
              <a:pPr algn="ctr" fontAlgn="base">
                <a:spcBef>
                  <a:spcPct val="50000"/>
                </a:spcBef>
                <a:spcAft>
                  <a:spcPct val="50000"/>
                </a:spcAft>
              </a:pPr>
              <a:r>
                <a:rPr lang="en-US" sz="1400" dirty="0">
                  <a:latin typeface="Arial" charset="0"/>
                </a:rPr>
                <a:t>Define risk management plan</a:t>
              </a:r>
            </a:p>
          </p:txBody>
        </p:sp>
      </p:grpSp>
      <p:sp>
        <p:nvSpPr>
          <p:cNvPr id="17" name="Content Placeholder 2"/>
          <p:cNvSpPr txBox="1">
            <a:spLocks/>
          </p:cNvSpPr>
          <p:nvPr/>
        </p:nvSpPr>
        <p:spPr>
          <a:xfrm>
            <a:off x="3402404" y="3189648"/>
            <a:ext cx="1830590" cy="1055640"/>
          </a:xfrm>
          <a:prstGeom prst="rect">
            <a:avLst/>
          </a:prstGeom>
          <a:ln w="15875">
            <a:solidFill>
              <a:srgbClr val="FF0000"/>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t>Hazard data is incomplete for chemical</a:t>
            </a:r>
          </a:p>
        </p:txBody>
      </p:sp>
      <p:sp>
        <p:nvSpPr>
          <p:cNvPr id="19" name="Content Placeholder 2"/>
          <p:cNvSpPr txBox="1">
            <a:spLocks/>
          </p:cNvSpPr>
          <p:nvPr/>
        </p:nvSpPr>
        <p:spPr>
          <a:xfrm>
            <a:off x="5286094" y="3638838"/>
            <a:ext cx="1710816" cy="598440"/>
          </a:xfrm>
          <a:prstGeom prst="rect">
            <a:avLst/>
          </a:prstGeom>
          <a:ln w="15875">
            <a:solidFill>
              <a:srgbClr val="FF0000"/>
            </a:solidFill>
          </a:ln>
        </p:spPr>
        <p:txBody>
          <a:bodyPr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Exposure can be estimated</a:t>
            </a:r>
          </a:p>
        </p:txBody>
      </p:sp>
      <p:sp>
        <p:nvSpPr>
          <p:cNvPr id="20" name="Arrow: Down 19"/>
          <p:cNvSpPr/>
          <p:nvPr/>
        </p:nvSpPr>
        <p:spPr bwMode="auto">
          <a:xfrm>
            <a:off x="4054367" y="4242498"/>
            <a:ext cx="533400" cy="365760"/>
          </a:xfrm>
          <a:prstGeom prst="downArrow">
            <a:avLst/>
          </a:prstGeom>
          <a:solidFill>
            <a:srgbClr val="FF0000"/>
          </a:solidFill>
          <a:ln w="12700" cap="flat" cmpd="sng" algn="ctr">
            <a:solidFill>
              <a:srgbClr val="FF0000"/>
            </a:solid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5000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21" name="Arrow: Down 20"/>
          <p:cNvSpPr/>
          <p:nvPr/>
        </p:nvSpPr>
        <p:spPr bwMode="auto">
          <a:xfrm>
            <a:off x="5833954" y="4237278"/>
            <a:ext cx="533400" cy="365760"/>
          </a:xfrm>
          <a:prstGeom prst="downArrow">
            <a:avLst/>
          </a:prstGeom>
          <a:solidFill>
            <a:srgbClr val="FF0000"/>
          </a:solidFill>
          <a:ln w="12700" cap="flat" cmpd="sng" algn="ctr">
            <a:solidFill>
              <a:srgbClr val="FF0000"/>
            </a:solid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5000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17716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609600"/>
            <a:ext cx="10399060" cy="7966364"/>
          </a:xfrm>
          <a:prstGeom prst="rect">
            <a:avLst/>
          </a:prstGeom>
        </p:spPr>
      </p:pic>
      <p:cxnSp>
        <p:nvCxnSpPr>
          <p:cNvPr id="67" name="Straight Connector 66"/>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209800" y="129540"/>
            <a:ext cx="8315108" cy="47705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How Can TTC be USED?</a:t>
            </a:r>
          </a:p>
        </p:txBody>
      </p:sp>
      <p:grpSp>
        <p:nvGrpSpPr>
          <p:cNvPr id="16" name="Group 15"/>
          <p:cNvGrpSpPr/>
          <p:nvPr/>
        </p:nvGrpSpPr>
        <p:grpSpPr>
          <a:xfrm>
            <a:off x="145774" y="786644"/>
            <a:ext cx="11887200" cy="2130023"/>
            <a:chOff x="1712594" y="1298977"/>
            <a:chExt cx="8766812" cy="2130023"/>
          </a:xfrm>
        </p:grpSpPr>
        <p:graphicFrame>
          <p:nvGraphicFramePr>
            <p:cNvPr id="17" name="Diagram 16"/>
            <p:cNvGraphicFramePr/>
            <p:nvPr>
              <p:extLst>
                <p:ext uri="{D42A27DB-BD31-4B8C-83A1-F6EECF244321}">
                  <p14:modId xmlns:p14="http://schemas.microsoft.com/office/powerpoint/2010/main" val="1343558430"/>
                </p:ext>
              </p:extLst>
            </p:nvPr>
          </p:nvGraphicFramePr>
          <p:xfrm>
            <a:off x="1712594" y="1298977"/>
            <a:ext cx="8766812" cy="1625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Rectangle: Rounded Corners 17"/>
            <p:cNvSpPr/>
            <p:nvPr/>
          </p:nvSpPr>
          <p:spPr bwMode="auto">
            <a:xfrm>
              <a:off x="2090418" y="2416097"/>
              <a:ext cx="1407889" cy="101290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rmAutofit/>
            </a:bodyPr>
            <a:lstStyle/>
            <a:p>
              <a:pPr algn="ctr" fontAlgn="base">
                <a:spcBef>
                  <a:spcPct val="50000"/>
                </a:spcBef>
                <a:spcAft>
                  <a:spcPct val="50000"/>
                </a:spcAft>
              </a:pPr>
              <a:r>
                <a:rPr lang="en-US" sz="1400" dirty="0">
                  <a:latin typeface="Arial" charset="0"/>
                </a:rPr>
                <a:t>Identification of a chemical in a food</a:t>
              </a:r>
            </a:p>
          </p:txBody>
        </p:sp>
        <p:sp>
          <p:nvSpPr>
            <p:cNvPr id="19" name="Rectangle: Rounded Corners 18"/>
            <p:cNvSpPr/>
            <p:nvPr/>
          </p:nvSpPr>
          <p:spPr bwMode="auto">
            <a:xfrm>
              <a:off x="3790960" y="2416096"/>
              <a:ext cx="1407889" cy="101290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Autofit/>
            </a:bodyPr>
            <a:lstStyle/>
            <a:p>
              <a:pPr algn="ctr" fontAlgn="base">
                <a:spcBef>
                  <a:spcPct val="50000"/>
                </a:spcBef>
                <a:spcAft>
                  <a:spcPct val="50000"/>
                </a:spcAft>
              </a:pPr>
              <a:r>
                <a:rPr lang="en-US" sz="1400" dirty="0">
                  <a:latin typeface="Arial" charset="0"/>
                </a:rPr>
                <a:t>Calculate a safe level – threshold</a:t>
              </a:r>
            </a:p>
          </p:txBody>
        </p:sp>
        <p:sp>
          <p:nvSpPr>
            <p:cNvPr id="20" name="Rectangle: Rounded Corners 19"/>
            <p:cNvSpPr/>
            <p:nvPr/>
          </p:nvSpPr>
          <p:spPr bwMode="auto">
            <a:xfrm>
              <a:off x="5519418" y="2416097"/>
              <a:ext cx="1407889" cy="101290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Autofit/>
            </a:bodyPr>
            <a:lstStyle/>
            <a:p>
              <a:pPr algn="ctr" fontAlgn="base">
                <a:spcBef>
                  <a:spcPct val="50000"/>
                </a:spcBef>
                <a:spcAft>
                  <a:spcPct val="50000"/>
                </a:spcAft>
              </a:pPr>
              <a:r>
                <a:rPr lang="en-US" sz="1400" dirty="0">
                  <a:latin typeface="Arial" charset="0"/>
                </a:rPr>
                <a:t>Estimate exposure</a:t>
              </a:r>
            </a:p>
          </p:txBody>
        </p:sp>
        <p:sp>
          <p:nvSpPr>
            <p:cNvPr id="21" name="Rectangle: Rounded Corners 20"/>
            <p:cNvSpPr/>
            <p:nvPr/>
          </p:nvSpPr>
          <p:spPr bwMode="auto">
            <a:xfrm>
              <a:off x="7195818" y="2416096"/>
              <a:ext cx="1407889" cy="101290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Autofit/>
            </a:bodyPr>
            <a:lstStyle/>
            <a:p>
              <a:pPr algn="ctr" fontAlgn="base">
                <a:spcBef>
                  <a:spcPct val="50000"/>
                </a:spcBef>
                <a:spcAft>
                  <a:spcPct val="50000"/>
                </a:spcAft>
              </a:pPr>
              <a:r>
                <a:rPr lang="en-US" sz="1400" dirty="0">
                  <a:latin typeface="Arial" charset="0"/>
                </a:rPr>
                <a:t>Compare threshold to exposure to define risk</a:t>
              </a:r>
            </a:p>
          </p:txBody>
        </p:sp>
        <p:sp>
          <p:nvSpPr>
            <p:cNvPr id="22" name="Rectangle: Rounded Corners 21"/>
            <p:cNvSpPr/>
            <p:nvPr/>
          </p:nvSpPr>
          <p:spPr bwMode="auto">
            <a:xfrm>
              <a:off x="8951593" y="2416096"/>
              <a:ext cx="1407889" cy="101290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Autofit/>
            </a:bodyPr>
            <a:lstStyle/>
            <a:p>
              <a:pPr algn="ctr" fontAlgn="base">
                <a:spcBef>
                  <a:spcPct val="50000"/>
                </a:spcBef>
                <a:spcAft>
                  <a:spcPct val="50000"/>
                </a:spcAft>
              </a:pPr>
              <a:r>
                <a:rPr lang="en-US" sz="1400" dirty="0">
                  <a:latin typeface="Arial" charset="0"/>
                </a:rPr>
                <a:t>Define risk management plan</a:t>
              </a:r>
            </a:p>
          </p:txBody>
        </p:sp>
      </p:grpSp>
      <p:sp>
        <p:nvSpPr>
          <p:cNvPr id="37" name="TextBox 36"/>
          <p:cNvSpPr txBox="1"/>
          <p:nvPr/>
        </p:nvSpPr>
        <p:spPr>
          <a:xfrm>
            <a:off x="9582720" y="4021360"/>
            <a:ext cx="2703822" cy="2585323"/>
          </a:xfrm>
          <a:prstGeom prst="rect">
            <a:avLst/>
          </a:prstGeom>
          <a:noFill/>
        </p:spPr>
        <p:txBody>
          <a:bodyPr wrap="square" rtlCol="0">
            <a:spAutoFit/>
          </a:bodyPr>
          <a:lstStyle/>
          <a:p>
            <a:pPr marL="285750" indent="-285750">
              <a:buFont typeface="Arial" panose="020B0604020202020204" pitchFamily="34" charset="0"/>
              <a:buChar char="•"/>
            </a:pPr>
            <a:r>
              <a:rPr lang="en-US" b="1" dirty="0"/>
              <a:t>Determine priority</a:t>
            </a:r>
          </a:p>
          <a:p>
            <a:pPr marL="742950" lvl="1" indent="-285750">
              <a:buFont typeface="Arial" panose="020B0604020202020204" pitchFamily="34" charset="0"/>
              <a:buChar char="•"/>
            </a:pPr>
            <a:r>
              <a:rPr lang="en-US" b="1" dirty="0"/>
              <a:t>Low risk – no further </a:t>
            </a:r>
            <a:r>
              <a:rPr lang="en-US" b="1" dirty="0" err="1"/>
              <a:t>tox</a:t>
            </a:r>
            <a:r>
              <a:rPr lang="en-US" b="1" dirty="0"/>
              <a:t> action; may require analytical testing</a:t>
            </a:r>
          </a:p>
          <a:p>
            <a:pPr marL="742950" lvl="1" indent="-285750">
              <a:buFont typeface="Arial" panose="020B0604020202020204" pitchFamily="34" charset="0"/>
              <a:buChar char="•"/>
            </a:pPr>
            <a:r>
              <a:rPr lang="en-US" b="1" dirty="0"/>
              <a:t>High risk – additional data/evaluation, etc.</a:t>
            </a:r>
          </a:p>
        </p:txBody>
      </p:sp>
      <p:grpSp>
        <p:nvGrpSpPr>
          <p:cNvPr id="45" name="Group 44"/>
          <p:cNvGrpSpPr/>
          <p:nvPr/>
        </p:nvGrpSpPr>
        <p:grpSpPr>
          <a:xfrm>
            <a:off x="5632288" y="2982065"/>
            <a:ext cx="1470132" cy="1633454"/>
            <a:chOff x="5500224" y="3309179"/>
            <a:chExt cx="1470132" cy="1633454"/>
          </a:xfrm>
        </p:grpSpPr>
        <p:sp>
          <p:nvSpPr>
            <p:cNvPr id="36" name="TextBox 35"/>
            <p:cNvSpPr txBox="1"/>
            <p:nvPr/>
          </p:nvSpPr>
          <p:spPr>
            <a:xfrm>
              <a:off x="5549848" y="4296302"/>
              <a:ext cx="1370884"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t>Calculate exposure</a:t>
              </a:r>
            </a:p>
          </p:txBody>
        </p:sp>
        <p:pic>
          <p:nvPicPr>
            <p:cNvPr id="43" name="Picture 42"/>
            <p:cNvPicPr>
              <a:picLocks noChangeAspect="1"/>
            </p:cNvPicPr>
            <p:nvPr/>
          </p:nvPicPr>
          <p:blipFill>
            <a:blip r:embed="rId10"/>
            <a:stretch>
              <a:fillRect/>
            </a:stretch>
          </p:blipFill>
          <p:spPr>
            <a:xfrm>
              <a:off x="5500224" y="3309179"/>
              <a:ext cx="1470132" cy="978306"/>
            </a:xfrm>
            <a:prstGeom prst="rect">
              <a:avLst/>
            </a:prstGeom>
          </p:spPr>
        </p:pic>
      </p:grpSp>
      <p:grpSp>
        <p:nvGrpSpPr>
          <p:cNvPr id="47" name="Group 46"/>
          <p:cNvGrpSpPr/>
          <p:nvPr/>
        </p:nvGrpSpPr>
        <p:grpSpPr>
          <a:xfrm>
            <a:off x="2838265" y="2984796"/>
            <a:ext cx="2300618" cy="3744531"/>
            <a:chOff x="2838265" y="2984796"/>
            <a:chExt cx="2300618" cy="3744531"/>
          </a:xfrm>
        </p:grpSpPr>
        <p:sp>
          <p:nvSpPr>
            <p:cNvPr id="34" name="TextBox 33"/>
            <p:cNvSpPr txBox="1"/>
            <p:nvPr/>
          </p:nvSpPr>
          <p:spPr>
            <a:xfrm>
              <a:off x="2838265" y="4421003"/>
              <a:ext cx="2300618"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a:t>Determine if chemical is safe</a:t>
              </a:r>
            </a:p>
            <a:p>
              <a:pPr marL="285750" indent="-285750">
                <a:buFont typeface="Arial" panose="020B0604020202020204" pitchFamily="34" charset="0"/>
                <a:buChar char="•"/>
              </a:pPr>
              <a:r>
                <a:rPr lang="en-US" b="1" dirty="0"/>
                <a:t>No chemical-specific data available</a:t>
              </a:r>
            </a:p>
            <a:p>
              <a:pPr marL="285750" indent="-285750">
                <a:buFont typeface="Arial" panose="020B0604020202020204" pitchFamily="34" charset="0"/>
                <a:buChar char="•"/>
              </a:pPr>
              <a:r>
                <a:rPr lang="en-US" b="1" dirty="0"/>
                <a:t>Determine structure class using decision tree</a:t>
              </a:r>
            </a:p>
          </p:txBody>
        </p:sp>
        <p:pic>
          <p:nvPicPr>
            <p:cNvPr id="46" name="Picture 45"/>
            <p:cNvPicPr>
              <a:picLocks noChangeAspect="1"/>
            </p:cNvPicPr>
            <p:nvPr/>
          </p:nvPicPr>
          <p:blipFill>
            <a:blip r:embed="rId11"/>
            <a:stretch>
              <a:fillRect/>
            </a:stretch>
          </p:blipFill>
          <p:spPr>
            <a:xfrm>
              <a:off x="2991850" y="2984796"/>
              <a:ext cx="1993449" cy="1379636"/>
            </a:xfrm>
            <a:prstGeom prst="rect">
              <a:avLst/>
            </a:prstGeom>
          </p:spPr>
        </p:pic>
      </p:grpSp>
      <p:grpSp>
        <p:nvGrpSpPr>
          <p:cNvPr id="48" name="Group 47"/>
          <p:cNvGrpSpPr/>
          <p:nvPr/>
        </p:nvGrpSpPr>
        <p:grpSpPr>
          <a:xfrm>
            <a:off x="565980" y="3076086"/>
            <a:ext cx="2317255" cy="3478518"/>
            <a:chOff x="565980" y="3076086"/>
            <a:chExt cx="2317255" cy="3478518"/>
          </a:xfrm>
        </p:grpSpPr>
        <p:grpSp>
          <p:nvGrpSpPr>
            <p:cNvPr id="41" name="Group 40"/>
            <p:cNvGrpSpPr/>
            <p:nvPr/>
          </p:nvGrpSpPr>
          <p:grpSpPr>
            <a:xfrm>
              <a:off x="565980" y="3076086"/>
              <a:ext cx="2093197" cy="1915402"/>
              <a:chOff x="505878" y="2931030"/>
              <a:chExt cx="2714976" cy="2484368"/>
            </a:xfrm>
          </p:grpSpPr>
          <p:grpSp>
            <p:nvGrpSpPr>
              <p:cNvPr id="32" name="Group 31"/>
              <p:cNvGrpSpPr/>
              <p:nvPr/>
            </p:nvGrpSpPr>
            <p:grpSpPr>
              <a:xfrm>
                <a:off x="505878" y="2931030"/>
                <a:ext cx="2714976" cy="1365272"/>
                <a:chOff x="305541" y="2931030"/>
                <a:chExt cx="2714976" cy="1365272"/>
              </a:xfrm>
            </p:grpSpPr>
            <p:pic>
              <p:nvPicPr>
                <p:cNvPr id="27" name="Picture 4" descr="See the source image"/>
                <p:cNvPicPr>
                  <a:picLocks noChangeAspect="1" noChangeArrowheads="1"/>
                </p:cNvPicPr>
                <p:nvPr/>
              </p:nvPicPr>
              <p:blipFill rotWithShape="1">
                <a:blip r:embed="rId12">
                  <a:extLst>
                    <a:ext uri="{28A0092B-C50C-407E-A947-70E740481C1C}">
                      <a14:useLocalDpi xmlns:a14="http://schemas.microsoft.com/office/drawing/2010/main" val="0"/>
                    </a:ext>
                  </a:extLst>
                </a:blip>
                <a:srcRect l="10132" r="3307" b="5925"/>
                <a:stretch/>
              </p:blipFill>
              <p:spPr bwMode="auto">
                <a:xfrm>
                  <a:off x="916446" y="2931030"/>
                  <a:ext cx="2104071" cy="13652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Related image"/>
                <p:cNvPicPr>
                  <a:picLocks noChangeAspect="1" noChangeArrowheads="1"/>
                </p:cNvPicPr>
                <p:nvPr/>
              </p:nvPicPr>
              <p:blipFill rotWithShape="1">
                <a:blip r:embed="rId13">
                  <a:extLst>
                    <a:ext uri="{28A0092B-C50C-407E-A947-70E740481C1C}">
                      <a14:useLocalDpi xmlns:a14="http://schemas.microsoft.com/office/drawing/2010/main" val="0"/>
                    </a:ext>
                  </a:extLst>
                </a:blip>
                <a:srcRect l="28592" t="1868" r="24849" b="-100"/>
                <a:stretch/>
              </p:blipFill>
              <p:spPr bwMode="auto">
                <a:xfrm>
                  <a:off x="305541" y="3324373"/>
                  <a:ext cx="470509" cy="947918"/>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a:blip r:embed="rId14"/>
              <a:stretch>
                <a:fillRect/>
              </a:stretch>
            </p:blipFill>
            <p:spPr>
              <a:xfrm>
                <a:off x="811331" y="4440099"/>
                <a:ext cx="2104071" cy="975299"/>
              </a:xfrm>
              <a:prstGeom prst="rect">
                <a:avLst/>
              </a:prstGeom>
            </p:spPr>
          </p:pic>
        </p:grpSp>
        <p:sp>
          <p:nvSpPr>
            <p:cNvPr id="49" name="TextBox 48"/>
            <p:cNvSpPr txBox="1"/>
            <p:nvPr/>
          </p:nvSpPr>
          <p:spPr>
            <a:xfrm>
              <a:off x="582617" y="5077276"/>
              <a:ext cx="2300618"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t>Test wine</a:t>
              </a:r>
            </a:p>
            <a:p>
              <a:pPr marL="285750" indent="-285750">
                <a:buFont typeface="Arial" panose="020B0604020202020204" pitchFamily="34" charset="0"/>
                <a:buChar char="•"/>
              </a:pPr>
              <a:r>
                <a:rPr lang="en-US" b="1" dirty="0"/>
                <a:t>Obtain results identifying hundreds of compounds</a:t>
              </a:r>
            </a:p>
          </p:txBody>
        </p:sp>
      </p:grpSp>
      <p:sp>
        <p:nvSpPr>
          <p:cNvPr id="52" name="TextBox 51"/>
          <p:cNvSpPr txBox="1"/>
          <p:nvPr/>
        </p:nvSpPr>
        <p:spPr>
          <a:xfrm>
            <a:off x="7362112" y="3936385"/>
            <a:ext cx="2300618"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Compare exposure to TTC value for appropriate structure class </a:t>
            </a:r>
          </a:p>
        </p:txBody>
      </p:sp>
      <p:pic>
        <p:nvPicPr>
          <p:cNvPr id="50" name="Picture 49"/>
          <p:cNvPicPr>
            <a:picLocks noChangeAspect="1"/>
          </p:cNvPicPr>
          <p:nvPr/>
        </p:nvPicPr>
        <p:blipFill>
          <a:blip r:embed="rId15"/>
          <a:stretch>
            <a:fillRect/>
          </a:stretch>
        </p:blipFill>
        <p:spPr>
          <a:xfrm>
            <a:off x="10124258" y="2982065"/>
            <a:ext cx="1660296" cy="1119027"/>
          </a:xfrm>
          <a:prstGeom prst="rect">
            <a:avLst/>
          </a:prstGeom>
        </p:spPr>
      </p:pic>
      <p:pic>
        <p:nvPicPr>
          <p:cNvPr id="53" name="Picture 52"/>
          <p:cNvPicPr>
            <a:picLocks noChangeAspect="1"/>
          </p:cNvPicPr>
          <p:nvPr/>
        </p:nvPicPr>
        <p:blipFill>
          <a:blip r:embed="rId16"/>
          <a:stretch>
            <a:fillRect/>
          </a:stretch>
        </p:blipFill>
        <p:spPr>
          <a:xfrm>
            <a:off x="7693150" y="2982065"/>
            <a:ext cx="1684005" cy="943043"/>
          </a:xfrm>
          <a:prstGeom prst="rect">
            <a:avLst/>
          </a:prstGeom>
        </p:spPr>
      </p:pic>
    </p:spTree>
    <p:extLst>
      <p:ext uri="{BB962C8B-B14F-4D97-AF65-F5344CB8AC3E}">
        <p14:creationId xmlns:p14="http://schemas.microsoft.com/office/powerpoint/2010/main" val="2964745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84" t="50427" r="53677" b="1728"/>
          <a:stretch/>
        </p:blipFill>
        <p:spPr bwMode="auto">
          <a:xfrm>
            <a:off x="15240" y="991314"/>
            <a:ext cx="3867606" cy="310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449" t="47926"/>
          <a:stretch/>
        </p:blipFill>
        <p:spPr bwMode="auto">
          <a:xfrm>
            <a:off x="4000500" y="1014174"/>
            <a:ext cx="4115134" cy="32368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976554" y="129540"/>
            <a:ext cx="8238893" cy="47705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Would you eat this?</a:t>
            </a:r>
          </a:p>
        </p:txBody>
      </p:sp>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84" t="1730" r="53677" b="53112"/>
          <a:stretch/>
        </p:blipFill>
        <p:spPr bwMode="auto">
          <a:xfrm>
            <a:off x="294735" y="4250991"/>
            <a:ext cx="3308615" cy="2503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449" t="287" b="54477"/>
          <a:stretch/>
        </p:blipFill>
        <p:spPr bwMode="auto">
          <a:xfrm>
            <a:off x="4297716" y="4452611"/>
            <a:ext cx="3520367" cy="24053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60" t="7124" r="10848" b="64338"/>
          <a:stretch/>
        </p:blipFill>
        <p:spPr bwMode="auto">
          <a:xfrm>
            <a:off x="8464369" y="4705996"/>
            <a:ext cx="3389994" cy="18578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60" t="40779" r="13678" b="9224"/>
          <a:stretch/>
        </p:blipFill>
        <p:spPr bwMode="auto">
          <a:xfrm>
            <a:off x="8252461" y="979884"/>
            <a:ext cx="3813810" cy="380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40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609600"/>
            <a:ext cx="10399060" cy="7966364"/>
          </a:xfrm>
          <a:prstGeom prst="rect">
            <a:avLst/>
          </a:prstGeom>
        </p:spPr>
      </p:pic>
      <p:cxnSp>
        <p:nvCxnSpPr>
          <p:cNvPr id="67" name="Straight Connector 66"/>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209800" y="60975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838200" y="1229876"/>
            <a:ext cx="10515600" cy="4351338"/>
          </a:xfrm>
        </p:spPr>
        <p:txBody>
          <a:bodyPr>
            <a:normAutofit/>
          </a:bodyPr>
          <a:lstStyle/>
          <a:p>
            <a:pPr algn="just"/>
            <a:r>
              <a:rPr lang="en-US" dirty="0"/>
              <a:t>Food and flavoring substances (EFSA, JECFA)</a:t>
            </a:r>
          </a:p>
          <a:p>
            <a:pPr algn="just"/>
            <a:r>
              <a:rPr lang="en-US" dirty="0"/>
              <a:t>Food contact materials (FDA – Threshold of Regulation)</a:t>
            </a:r>
          </a:p>
          <a:p>
            <a:pPr algn="just"/>
            <a:r>
              <a:rPr lang="en-US" dirty="0"/>
              <a:t>Chemicals (WHO, REACH)</a:t>
            </a:r>
          </a:p>
          <a:p>
            <a:pPr marL="0" indent="0" algn="just">
              <a:buNone/>
            </a:pPr>
            <a:endParaRPr lang="en-US" dirty="0"/>
          </a:p>
        </p:txBody>
      </p:sp>
      <p:sp>
        <p:nvSpPr>
          <p:cNvPr id="8" name="TextBox 7"/>
          <p:cNvSpPr txBox="1"/>
          <p:nvPr/>
        </p:nvSpPr>
        <p:spPr>
          <a:xfrm>
            <a:off x="2209800" y="129540"/>
            <a:ext cx="8315108" cy="47705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External Use/Acceptance of TTC</a:t>
            </a:r>
          </a:p>
        </p:txBody>
      </p:sp>
      <p:grpSp>
        <p:nvGrpSpPr>
          <p:cNvPr id="2" name="Group 1"/>
          <p:cNvGrpSpPr/>
          <p:nvPr/>
        </p:nvGrpSpPr>
        <p:grpSpPr>
          <a:xfrm>
            <a:off x="627530" y="3198631"/>
            <a:ext cx="10936940" cy="2116975"/>
            <a:chOff x="416860" y="3198631"/>
            <a:chExt cx="10936940" cy="2116975"/>
          </a:xfrm>
        </p:grpSpPr>
        <p:pic>
          <p:nvPicPr>
            <p:cNvPr id="7" name="Picture 6"/>
            <p:cNvPicPr>
              <a:picLocks noChangeAspect="1"/>
            </p:cNvPicPr>
            <p:nvPr/>
          </p:nvPicPr>
          <p:blipFill>
            <a:blip r:embed="rId5"/>
            <a:stretch>
              <a:fillRect/>
            </a:stretch>
          </p:blipFill>
          <p:spPr>
            <a:xfrm>
              <a:off x="7432191" y="3198631"/>
              <a:ext cx="3921609" cy="2116975"/>
            </a:xfrm>
            <a:prstGeom prst="rect">
              <a:avLst/>
            </a:prstGeom>
            <a:ln>
              <a:solidFill>
                <a:schemeClr val="tx1"/>
              </a:solidFill>
            </a:ln>
          </p:spPr>
        </p:pic>
        <p:pic>
          <p:nvPicPr>
            <p:cNvPr id="9" name="Picture 8"/>
            <p:cNvPicPr>
              <a:picLocks noChangeAspect="1"/>
            </p:cNvPicPr>
            <p:nvPr/>
          </p:nvPicPr>
          <p:blipFill>
            <a:blip r:embed="rId6"/>
            <a:stretch>
              <a:fillRect/>
            </a:stretch>
          </p:blipFill>
          <p:spPr>
            <a:xfrm>
              <a:off x="416860" y="3364730"/>
              <a:ext cx="6417801" cy="1784778"/>
            </a:xfrm>
            <a:prstGeom prst="rect">
              <a:avLst/>
            </a:prstGeom>
            <a:ln>
              <a:solidFill>
                <a:schemeClr val="tx1"/>
              </a:solidFill>
            </a:ln>
          </p:spPr>
        </p:pic>
      </p:grpSp>
    </p:spTree>
    <p:extLst>
      <p:ext uri="{BB962C8B-B14F-4D97-AF65-F5344CB8AC3E}">
        <p14:creationId xmlns:p14="http://schemas.microsoft.com/office/powerpoint/2010/main" val="4269527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609600"/>
            <a:ext cx="10399060" cy="7959090"/>
          </a:xfrm>
          <a:prstGeom prst="rect">
            <a:avLst/>
          </a:prstGeom>
        </p:spPr>
      </p:pic>
      <p:cxnSp>
        <p:nvCxnSpPr>
          <p:cNvPr id="67" name="Straight Connector 66"/>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209800" y="129540"/>
            <a:ext cx="7696200" cy="47705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Discussion</a:t>
            </a:r>
          </a:p>
        </p:txBody>
      </p:sp>
      <p:sp>
        <p:nvSpPr>
          <p:cNvPr id="12" name="Rectangle 11"/>
          <p:cNvSpPr/>
          <p:nvPr/>
        </p:nvSpPr>
        <p:spPr>
          <a:xfrm>
            <a:off x="685800" y="1182231"/>
            <a:ext cx="10847070" cy="5016758"/>
          </a:xfrm>
          <a:prstGeom prst="rect">
            <a:avLst/>
          </a:prstGeom>
        </p:spPr>
        <p:txBody>
          <a:bodyPr wrap="square">
            <a:spAutoFit/>
          </a:bodyPr>
          <a:lstStyle/>
          <a:p>
            <a:r>
              <a:rPr lang="en-US" sz="2000" b="1" dirty="0"/>
              <a:t>Problem</a:t>
            </a:r>
            <a:r>
              <a:rPr lang="en-US" sz="2000" dirty="0"/>
              <a:t>:</a:t>
            </a:r>
          </a:p>
          <a:p>
            <a:pPr marL="800100" lvl="1" indent="-342900" algn="just">
              <a:buFont typeface="Arial" panose="020B0604020202020204" pitchFamily="34" charset="0"/>
              <a:buChar char="•"/>
            </a:pPr>
            <a:r>
              <a:rPr lang="en-US" sz="2000" i="1" dirty="0"/>
              <a:t>Analytical chemistry is identifying new substances and detecting them at lower and lower concentrations.</a:t>
            </a:r>
          </a:p>
          <a:p>
            <a:pPr marL="800100" lvl="1" indent="-342900" algn="just">
              <a:buFont typeface="Arial" panose="020B0604020202020204" pitchFamily="34" charset="0"/>
              <a:buChar char="•"/>
            </a:pPr>
            <a:r>
              <a:rPr lang="en-US" sz="2000" i="1" dirty="0"/>
              <a:t>In today’s regulatory framework, detection of any amount of contaminant that does not have a regulatory limit may be non-compliant and could lead to trade barriers.</a:t>
            </a:r>
          </a:p>
          <a:p>
            <a:endParaRPr lang="en-US" sz="2000" b="1" dirty="0"/>
          </a:p>
          <a:p>
            <a:r>
              <a:rPr lang="en-US" sz="2000" b="1" dirty="0"/>
              <a:t>Questions:</a:t>
            </a:r>
            <a:endParaRPr lang="en-US" sz="2000" dirty="0"/>
          </a:p>
          <a:p>
            <a:pPr marL="800100" lvl="1" indent="-342900" algn="just">
              <a:buFont typeface="Arial" panose="020B0604020202020204" pitchFamily="34" charset="0"/>
              <a:buChar char="•"/>
            </a:pPr>
            <a:r>
              <a:rPr lang="en-US" sz="2000" i="1" dirty="0"/>
              <a:t>What is the current thinking around thresholds in your country ?</a:t>
            </a:r>
          </a:p>
          <a:p>
            <a:pPr marL="800100" lvl="1" indent="-342900" algn="just">
              <a:buFont typeface="Arial" panose="020B0604020202020204" pitchFamily="34" charset="0"/>
              <a:buChar char="•"/>
            </a:pPr>
            <a:r>
              <a:rPr lang="en-US" sz="2000" i="1" dirty="0"/>
              <a:t>Does the missing Tbilisi principle fill that gap?</a:t>
            </a:r>
          </a:p>
          <a:p>
            <a:pPr marL="1257300" lvl="2" indent="-342900">
              <a:buFont typeface="Courier New" panose="02070309020205020404" pitchFamily="49" charset="0"/>
              <a:buChar char="o"/>
            </a:pPr>
            <a:r>
              <a:rPr lang="en-US" sz="2000" b="1" dirty="0"/>
              <a:t>Missing principle:</a:t>
            </a:r>
            <a:r>
              <a:rPr lang="en-US" sz="2000" dirty="0"/>
              <a:t> </a:t>
            </a:r>
          </a:p>
          <a:p>
            <a:pPr lvl="3"/>
            <a:r>
              <a:rPr lang="en-US" sz="2000" dirty="0"/>
              <a:t>Consider the establishment of analytical “de minimis” values for substances or classes of substances in wine - values below which they will be deemed to all intents and purposes not to be present in the wine.</a:t>
            </a:r>
          </a:p>
          <a:p>
            <a:pPr marL="800100" lvl="1" indent="-342900">
              <a:buFont typeface="Arial" panose="020B0604020202020204" pitchFamily="34" charset="0"/>
              <a:buChar char="•"/>
            </a:pPr>
            <a:r>
              <a:rPr lang="en-US" sz="2000" i="1" dirty="0"/>
              <a:t>What methodologies would be an appropriate approach to assess or prioritize detectable, but low level chemicals with low exposure?</a:t>
            </a:r>
          </a:p>
          <a:p>
            <a:pPr marL="1257300" lvl="2" indent="-342900">
              <a:buFont typeface="Arial" panose="020B0604020202020204" pitchFamily="34" charset="0"/>
              <a:buChar char="•"/>
            </a:pPr>
            <a:r>
              <a:rPr lang="en-US" sz="2000" dirty="0"/>
              <a:t>Threshold of Toxicological Concern</a:t>
            </a:r>
          </a:p>
        </p:txBody>
      </p:sp>
    </p:spTree>
    <p:extLst>
      <p:ext uri="{BB962C8B-B14F-4D97-AF65-F5344CB8AC3E}">
        <p14:creationId xmlns:p14="http://schemas.microsoft.com/office/powerpoint/2010/main" val="571148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609600"/>
            <a:ext cx="10399060" cy="7947102"/>
          </a:xfrm>
          <a:prstGeom prst="rect">
            <a:avLst/>
          </a:prstGeom>
        </p:spPr>
      </p:pic>
      <p:sp>
        <p:nvSpPr>
          <p:cNvPr id="2" name="Title 1"/>
          <p:cNvSpPr>
            <a:spLocks noGrp="1"/>
          </p:cNvSpPr>
          <p:nvPr>
            <p:ph type="ctrTitle"/>
          </p:nvPr>
        </p:nvSpPr>
        <p:spPr/>
        <p:txBody>
          <a:bodyPr>
            <a:normAutofit/>
          </a:bodyPr>
          <a:lstStyle/>
          <a:p>
            <a:r>
              <a:rPr lang="en-US" sz="5000" b="1" dirty="0"/>
              <a:t>Thank you for your attention!</a:t>
            </a:r>
          </a:p>
        </p:txBody>
      </p:sp>
      <p:sp>
        <p:nvSpPr>
          <p:cNvPr id="3" name="Subtitle 2"/>
          <p:cNvSpPr>
            <a:spLocks noGrp="1"/>
          </p:cNvSpPr>
          <p:nvPr>
            <p:ph type="subTitle" idx="1"/>
          </p:nvPr>
        </p:nvSpPr>
        <p:spPr/>
        <p:txBody>
          <a:bodyPr>
            <a:normAutofit/>
          </a:bodyPr>
          <a:lstStyle/>
          <a:p>
            <a:r>
              <a:rPr lang="en-US" sz="3800" dirty="0"/>
              <a:t>Questions?</a:t>
            </a:r>
          </a:p>
        </p:txBody>
      </p:sp>
      <p:cxnSp>
        <p:nvCxnSpPr>
          <p:cNvPr id="5" name="Straight Connector 4"/>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209800" y="60975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2912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609600"/>
            <a:ext cx="10399060" cy="7958254"/>
          </a:xfrm>
          <a:prstGeom prst="rect">
            <a:avLst/>
          </a:prstGeom>
        </p:spPr>
      </p:pic>
      <p:cxnSp>
        <p:nvCxnSpPr>
          <p:cNvPr id="67" name="Straight Connector 66"/>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209800" y="129540"/>
            <a:ext cx="7696200" cy="86177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Chemicals in Food: </a:t>
            </a:r>
          </a:p>
          <a:p>
            <a:r>
              <a:rPr lang="en-US" sz="2500" cap="all" spc="500" dirty="0">
                <a:solidFill>
                  <a:schemeClr val="tx1">
                    <a:lumMod val="50000"/>
                    <a:lumOff val="50000"/>
                  </a:schemeClr>
                </a:solidFill>
                <a:latin typeface="Galano Classic"/>
                <a:cs typeface="Galano Classic"/>
              </a:rPr>
              <a:t>Past &amp; Present Perspective</a:t>
            </a:r>
          </a:p>
        </p:txBody>
      </p:sp>
      <p:pic>
        <p:nvPicPr>
          <p:cNvPr id="7" name="Picture 6"/>
          <p:cNvPicPr>
            <a:picLocks noChangeAspect="1"/>
          </p:cNvPicPr>
          <p:nvPr/>
        </p:nvPicPr>
        <p:blipFill>
          <a:blip r:embed="rId5"/>
          <a:stretch>
            <a:fillRect/>
          </a:stretch>
        </p:blipFill>
        <p:spPr>
          <a:xfrm>
            <a:off x="838200" y="1379403"/>
            <a:ext cx="3359187" cy="1707028"/>
          </a:xfrm>
          <a:prstGeom prst="rect">
            <a:avLst/>
          </a:prstGeom>
        </p:spPr>
      </p:pic>
      <p:pic>
        <p:nvPicPr>
          <p:cNvPr id="8" name="Picture 7"/>
          <p:cNvPicPr>
            <a:picLocks noChangeAspect="1"/>
          </p:cNvPicPr>
          <p:nvPr/>
        </p:nvPicPr>
        <p:blipFill>
          <a:blip r:embed="rId6"/>
          <a:stretch>
            <a:fillRect/>
          </a:stretch>
        </p:blipFill>
        <p:spPr>
          <a:xfrm>
            <a:off x="838200" y="3126996"/>
            <a:ext cx="3359187" cy="2249456"/>
          </a:xfrm>
          <a:prstGeom prst="rect">
            <a:avLst/>
          </a:prstGeom>
        </p:spPr>
      </p:pic>
      <p:pic>
        <p:nvPicPr>
          <p:cNvPr id="9" name="Picture 2" descr="Image result for food manufacturing line cooked meat"/>
          <p:cNvPicPr>
            <a:picLocks noChangeAspect="1" noChangeArrowheads="1"/>
          </p:cNvPicPr>
          <p:nvPr/>
        </p:nvPicPr>
        <p:blipFill rotWithShape="1">
          <a:blip r:embed="rId7">
            <a:extLst>
              <a:ext uri="{28A0092B-C50C-407E-A947-70E740481C1C}">
                <a14:useLocalDpi xmlns:a14="http://schemas.microsoft.com/office/drawing/2010/main" val="0"/>
              </a:ext>
            </a:extLst>
          </a:blip>
          <a:srcRect t="573" b="10170"/>
          <a:stretch/>
        </p:blipFill>
        <p:spPr bwMode="auto">
          <a:xfrm>
            <a:off x="7900445" y="1390773"/>
            <a:ext cx="3359187" cy="17070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stretch>
            <a:fillRect/>
          </a:stretch>
        </p:blipFill>
        <p:spPr>
          <a:xfrm>
            <a:off x="7900446" y="3157242"/>
            <a:ext cx="3359187" cy="2241697"/>
          </a:xfrm>
          <a:prstGeom prst="rect">
            <a:avLst/>
          </a:prstGeom>
        </p:spPr>
      </p:pic>
      <p:sp>
        <p:nvSpPr>
          <p:cNvPr id="11" name="Arrow: Pentagon 10"/>
          <p:cNvSpPr/>
          <p:nvPr/>
        </p:nvSpPr>
        <p:spPr>
          <a:xfrm>
            <a:off x="4349786" y="1390773"/>
            <a:ext cx="3375886" cy="3985679"/>
          </a:xfrm>
          <a:prstGeom prst="homePlate">
            <a:avLst>
              <a:gd name="adj" fmla="val 35081"/>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dirty="0">
                <a:solidFill>
                  <a:schemeClr val="tx1"/>
                </a:solidFill>
              </a:rPr>
              <a:t>Humans have been exposed to chemical compounds that are: </a:t>
            </a:r>
          </a:p>
          <a:p>
            <a:pPr marL="342900" indent="-342900">
              <a:buFont typeface="+mj-lt"/>
              <a:buAutoNum type="arabicPeriod"/>
            </a:pPr>
            <a:r>
              <a:rPr lang="en-US" sz="2200" b="1" dirty="0">
                <a:solidFill>
                  <a:schemeClr val="tx1"/>
                </a:solidFill>
              </a:rPr>
              <a:t>Naturally present in food </a:t>
            </a:r>
          </a:p>
          <a:p>
            <a:pPr marL="342900" indent="-342900">
              <a:buFont typeface="+mj-lt"/>
              <a:buAutoNum type="arabicPeriod"/>
            </a:pPr>
            <a:r>
              <a:rPr lang="en-US" sz="2200" b="1" dirty="0">
                <a:solidFill>
                  <a:schemeClr val="tx1"/>
                </a:solidFill>
              </a:rPr>
              <a:t>Created through processing</a:t>
            </a:r>
          </a:p>
          <a:p>
            <a:r>
              <a:rPr lang="en-US" sz="2200" b="1" dirty="0">
                <a:solidFill>
                  <a:schemeClr val="tx1"/>
                </a:solidFill>
              </a:rPr>
              <a:t>For millions of years.</a:t>
            </a:r>
          </a:p>
        </p:txBody>
      </p:sp>
      <p:sp>
        <p:nvSpPr>
          <p:cNvPr id="2" name="TextBox 1"/>
          <p:cNvSpPr txBox="1"/>
          <p:nvPr/>
        </p:nvSpPr>
        <p:spPr>
          <a:xfrm>
            <a:off x="1889929" y="5376452"/>
            <a:ext cx="1255728" cy="830997"/>
          </a:xfrm>
          <a:prstGeom prst="rect">
            <a:avLst/>
          </a:prstGeom>
          <a:noFill/>
        </p:spPr>
        <p:txBody>
          <a:bodyPr wrap="none" rtlCol="0">
            <a:spAutoFit/>
          </a:bodyPr>
          <a:lstStyle/>
          <a:p>
            <a:r>
              <a:rPr lang="en-US" sz="4800" b="1" dirty="0"/>
              <a:t>Past</a:t>
            </a:r>
          </a:p>
        </p:txBody>
      </p:sp>
      <p:sp>
        <p:nvSpPr>
          <p:cNvPr id="13" name="TextBox 12"/>
          <p:cNvSpPr txBox="1"/>
          <p:nvPr/>
        </p:nvSpPr>
        <p:spPr>
          <a:xfrm>
            <a:off x="8516990" y="5376451"/>
            <a:ext cx="2126095" cy="830997"/>
          </a:xfrm>
          <a:prstGeom prst="rect">
            <a:avLst/>
          </a:prstGeom>
          <a:noFill/>
        </p:spPr>
        <p:txBody>
          <a:bodyPr wrap="none" rtlCol="0">
            <a:spAutoFit/>
          </a:bodyPr>
          <a:lstStyle/>
          <a:p>
            <a:r>
              <a:rPr lang="en-US" sz="4800" b="1" dirty="0"/>
              <a:t>Present</a:t>
            </a:r>
          </a:p>
        </p:txBody>
      </p:sp>
    </p:spTree>
    <p:extLst>
      <p:ext uri="{BB962C8B-B14F-4D97-AF65-F5344CB8AC3E}">
        <p14:creationId xmlns:p14="http://schemas.microsoft.com/office/powerpoint/2010/main" val="4022500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609600"/>
            <a:ext cx="10399060" cy="7959090"/>
          </a:xfrm>
          <a:prstGeom prst="rect">
            <a:avLst/>
          </a:prstGeom>
        </p:spPr>
      </p:pic>
      <p:cxnSp>
        <p:nvCxnSpPr>
          <p:cNvPr id="67" name="Straight Connector 66"/>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209800" y="129540"/>
            <a:ext cx="7696200" cy="86177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Modern Day Challenge – </a:t>
            </a:r>
          </a:p>
          <a:p>
            <a:r>
              <a:rPr lang="en-US" sz="2500" cap="all" spc="500" dirty="0">
                <a:solidFill>
                  <a:schemeClr val="tx1">
                    <a:lumMod val="50000"/>
                    <a:lumOff val="50000"/>
                  </a:schemeClr>
                </a:solidFill>
                <a:latin typeface="Galano Classic"/>
                <a:cs typeface="Galano Classic"/>
              </a:rPr>
              <a:t>Advances in Technology</a:t>
            </a:r>
          </a:p>
        </p:txBody>
      </p:sp>
      <p:sp>
        <p:nvSpPr>
          <p:cNvPr id="26" name="Rectangle 25"/>
          <p:cNvSpPr/>
          <p:nvPr/>
        </p:nvSpPr>
        <p:spPr>
          <a:xfrm>
            <a:off x="1435927" y="1105257"/>
            <a:ext cx="9320146" cy="861774"/>
          </a:xfrm>
          <a:prstGeom prst="rect">
            <a:avLst/>
          </a:prstGeom>
        </p:spPr>
        <p:txBody>
          <a:bodyPr wrap="square">
            <a:spAutoFit/>
          </a:bodyPr>
          <a:lstStyle/>
          <a:p>
            <a:r>
              <a:rPr lang="en-US" sz="2500" dirty="0"/>
              <a:t>Many of these compounds are being detected at trace amounts and often there is little or no toxicological data available.</a:t>
            </a:r>
          </a:p>
        </p:txBody>
      </p:sp>
      <p:grpSp>
        <p:nvGrpSpPr>
          <p:cNvPr id="35" name="Group 34"/>
          <p:cNvGrpSpPr/>
          <p:nvPr/>
        </p:nvGrpSpPr>
        <p:grpSpPr>
          <a:xfrm>
            <a:off x="1502805" y="1967031"/>
            <a:ext cx="9110190" cy="3768569"/>
            <a:chOff x="484384" y="1965945"/>
            <a:chExt cx="11496863" cy="4755853"/>
          </a:xfrm>
        </p:grpSpPr>
        <p:grpSp>
          <p:nvGrpSpPr>
            <p:cNvPr id="18" name="Group 17"/>
            <p:cNvGrpSpPr/>
            <p:nvPr/>
          </p:nvGrpSpPr>
          <p:grpSpPr>
            <a:xfrm>
              <a:off x="484384" y="2141934"/>
              <a:ext cx="3643049" cy="3896887"/>
              <a:chOff x="1250194" y="1851660"/>
              <a:chExt cx="4053326" cy="4335751"/>
            </a:xfrm>
          </p:grpSpPr>
          <p:pic>
            <p:nvPicPr>
              <p:cNvPr id="4" name="Picture 3"/>
              <p:cNvPicPr>
                <a:picLocks noChangeAspect="1"/>
              </p:cNvPicPr>
              <p:nvPr/>
            </p:nvPicPr>
            <p:blipFill rotWithShape="1">
              <a:blip r:embed="rId5"/>
              <a:srcRect t="13895"/>
              <a:stretch/>
            </p:blipFill>
            <p:spPr>
              <a:xfrm>
                <a:off x="1283598" y="1851660"/>
                <a:ext cx="1852403" cy="2084768"/>
              </a:xfrm>
              <a:prstGeom prst="rect">
                <a:avLst/>
              </a:prstGeom>
            </p:spPr>
          </p:pic>
          <p:pic>
            <p:nvPicPr>
              <p:cNvPr id="12" name="Picture 11"/>
              <p:cNvPicPr>
                <a:picLocks noChangeAspect="1"/>
              </p:cNvPicPr>
              <p:nvPr/>
            </p:nvPicPr>
            <p:blipFill>
              <a:blip r:embed="rId6"/>
              <a:stretch>
                <a:fillRect/>
              </a:stretch>
            </p:blipFill>
            <p:spPr>
              <a:xfrm>
                <a:off x="3276864" y="1851660"/>
                <a:ext cx="2026656" cy="2084768"/>
              </a:xfrm>
              <a:prstGeom prst="rect">
                <a:avLst/>
              </a:prstGeom>
            </p:spPr>
          </p:pic>
          <p:pic>
            <p:nvPicPr>
              <p:cNvPr id="17" name="Picture 16"/>
              <p:cNvPicPr>
                <a:picLocks noChangeAspect="1"/>
              </p:cNvPicPr>
              <p:nvPr/>
            </p:nvPicPr>
            <p:blipFill>
              <a:blip r:embed="rId7"/>
              <a:stretch>
                <a:fillRect/>
              </a:stretch>
            </p:blipFill>
            <p:spPr>
              <a:xfrm>
                <a:off x="1250194" y="4014787"/>
                <a:ext cx="4053326" cy="2172624"/>
              </a:xfrm>
              <a:prstGeom prst="rect">
                <a:avLst/>
              </a:prstGeom>
            </p:spPr>
          </p:pic>
        </p:grpSp>
        <p:grpSp>
          <p:nvGrpSpPr>
            <p:cNvPr id="23" name="Group 22"/>
            <p:cNvGrpSpPr/>
            <p:nvPr/>
          </p:nvGrpSpPr>
          <p:grpSpPr>
            <a:xfrm>
              <a:off x="6085773" y="1965945"/>
              <a:ext cx="5895474" cy="3932916"/>
              <a:chOff x="3148263" y="1554465"/>
              <a:chExt cx="5895474" cy="3932916"/>
            </a:xfrm>
          </p:grpSpPr>
          <p:pic>
            <p:nvPicPr>
              <p:cNvPr id="19" name="Picture 18"/>
              <p:cNvPicPr>
                <a:picLocks noChangeAspect="1"/>
              </p:cNvPicPr>
              <p:nvPr/>
            </p:nvPicPr>
            <p:blipFill>
              <a:blip r:embed="rId8"/>
              <a:stretch>
                <a:fillRect/>
              </a:stretch>
            </p:blipFill>
            <p:spPr>
              <a:xfrm>
                <a:off x="3933349" y="1554465"/>
                <a:ext cx="4325303" cy="1930235"/>
              </a:xfrm>
              <a:prstGeom prst="rect">
                <a:avLst/>
              </a:prstGeom>
            </p:spPr>
          </p:pic>
          <p:grpSp>
            <p:nvGrpSpPr>
              <p:cNvPr id="22" name="Group 21"/>
              <p:cNvGrpSpPr/>
              <p:nvPr/>
            </p:nvGrpSpPr>
            <p:grpSpPr>
              <a:xfrm>
                <a:off x="3148263" y="3559341"/>
                <a:ext cx="5895474" cy="1928040"/>
                <a:chOff x="6296526" y="3559341"/>
                <a:chExt cx="5895474" cy="1928040"/>
              </a:xfrm>
            </p:grpSpPr>
            <p:pic>
              <p:nvPicPr>
                <p:cNvPr id="24" name="Picture 4" descr="See the source image"/>
                <p:cNvPicPr>
                  <a:picLocks noChangeAspect="1" noChangeArrowheads="1"/>
                </p:cNvPicPr>
                <p:nvPr/>
              </p:nvPicPr>
              <p:blipFill rotWithShape="1">
                <a:blip r:embed="rId9">
                  <a:extLst>
                    <a:ext uri="{28A0092B-C50C-407E-A947-70E740481C1C}">
                      <a14:useLocalDpi xmlns:a14="http://schemas.microsoft.com/office/drawing/2010/main" val="0"/>
                    </a:ext>
                  </a:extLst>
                </a:blip>
                <a:srcRect l="10132" r="3307" b="5925"/>
                <a:stretch/>
              </p:blipFill>
              <p:spPr bwMode="auto">
                <a:xfrm>
                  <a:off x="6296526" y="3559341"/>
                  <a:ext cx="2971373" cy="19280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See the source 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90759" y="3559341"/>
                  <a:ext cx="2901241" cy="192804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2" name="TextBox 31"/>
            <p:cNvSpPr txBox="1"/>
            <p:nvPr/>
          </p:nvSpPr>
          <p:spPr>
            <a:xfrm>
              <a:off x="1678044" y="5890801"/>
              <a:ext cx="1255728" cy="830997"/>
            </a:xfrm>
            <a:prstGeom prst="rect">
              <a:avLst/>
            </a:prstGeom>
            <a:noFill/>
          </p:spPr>
          <p:txBody>
            <a:bodyPr wrap="none" rtlCol="0">
              <a:spAutoFit/>
            </a:bodyPr>
            <a:lstStyle/>
            <a:p>
              <a:r>
                <a:rPr lang="en-US" sz="4800" b="1" dirty="0"/>
                <a:t>Past</a:t>
              </a:r>
            </a:p>
          </p:txBody>
        </p:sp>
        <p:sp>
          <p:nvSpPr>
            <p:cNvPr id="33" name="TextBox 32"/>
            <p:cNvSpPr txBox="1"/>
            <p:nvPr/>
          </p:nvSpPr>
          <p:spPr>
            <a:xfrm>
              <a:off x="8028388" y="5890801"/>
              <a:ext cx="2126095" cy="830997"/>
            </a:xfrm>
            <a:prstGeom prst="rect">
              <a:avLst/>
            </a:prstGeom>
            <a:noFill/>
          </p:spPr>
          <p:txBody>
            <a:bodyPr wrap="none" rtlCol="0">
              <a:spAutoFit/>
            </a:bodyPr>
            <a:lstStyle/>
            <a:p>
              <a:r>
                <a:rPr lang="en-US" sz="4800" b="1" dirty="0"/>
                <a:t>Present</a:t>
              </a:r>
            </a:p>
          </p:txBody>
        </p:sp>
        <p:sp>
          <p:nvSpPr>
            <p:cNvPr id="34" name="Arrow: Right 33"/>
            <p:cNvSpPr/>
            <p:nvPr/>
          </p:nvSpPr>
          <p:spPr>
            <a:xfrm>
              <a:off x="4294422" y="3255344"/>
              <a:ext cx="1624361" cy="1661531"/>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1" name="Rectangle 20"/>
          <p:cNvSpPr/>
          <p:nvPr/>
        </p:nvSpPr>
        <p:spPr>
          <a:xfrm>
            <a:off x="175023" y="6026437"/>
            <a:ext cx="11841955" cy="646331"/>
          </a:xfrm>
          <a:prstGeom prst="rect">
            <a:avLst/>
          </a:prstGeom>
        </p:spPr>
        <p:txBody>
          <a:bodyPr wrap="square">
            <a:spAutoFit/>
          </a:bodyPr>
          <a:lstStyle/>
          <a:p>
            <a:pPr algn="ctr"/>
            <a:r>
              <a:rPr lang="en-US" sz="3600" b="1" i="1" dirty="0"/>
              <a:t>Is public health at risk when chemicals are being identified?</a:t>
            </a:r>
            <a:endParaRPr lang="en-US" sz="3600" i="1" dirty="0"/>
          </a:p>
        </p:txBody>
      </p:sp>
    </p:spTree>
    <p:extLst>
      <p:ext uri="{BB962C8B-B14F-4D97-AF65-F5344CB8AC3E}">
        <p14:creationId xmlns:p14="http://schemas.microsoft.com/office/powerpoint/2010/main" val="3930578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609600"/>
            <a:ext cx="10399060" cy="7947660"/>
          </a:xfrm>
          <a:prstGeom prst="rect">
            <a:avLst/>
          </a:prstGeom>
        </p:spPr>
      </p:pic>
      <p:cxnSp>
        <p:nvCxnSpPr>
          <p:cNvPr id="67" name="Straight Connector 66"/>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016000" y="129540"/>
            <a:ext cx="10278533" cy="86177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Modern Day Challenge in Food &amp; Beverage – Public perception</a:t>
            </a:r>
          </a:p>
        </p:txBody>
      </p:sp>
      <p:grpSp>
        <p:nvGrpSpPr>
          <p:cNvPr id="18" name="Group 17"/>
          <p:cNvGrpSpPr/>
          <p:nvPr/>
        </p:nvGrpSpPr>
        <p:grpSpPr>
          <a:xfrm>
            <a:off x="1497806" y="2842304"/>
            <a:ext cx="9196388" cy="3188926"/>
            <a:chOff x="328612" y="2286000"/>
            <a:chExt cx="11105261" cy="3850844"/>
          </a:xfrm>
        </p:grpSpPr>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962" y="2286000"/>
              <a:ext cx="5389563" cy="8119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0156" y="2286000"/>
              <a:ext cx="5643717" cy="106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5811" y="3435722"/>
              <a:ext cx="5628061" cy="27011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612" y="3276600"/>
              <a:ext cx="5395913" cy="5619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3" name="Group 22"/>
            <p:cNvGrpSpPr/>
            <p:nvPr/>
          </p:nvGrpSpPr>
          <p:grpSpPr>
            <a:xfrm>
              <a:off x="328612" y="4038600"/>
              <a:ext cx="5395913" cy="951834"/>
              <a:chOff x="328612" y="3886200"/>
              <a:chExt cx="5395913" cy="951834"/>
            </a:xfrm>
          </p:grpSpPr>
          <p:pic>
            <p:nvPicPr>
              <p:cNvPr id="2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612" y="3886200"/>
                <a:ext cx="5395913" cy="9518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6" name="Rectangle 25"/>
              <p:cNvSpPr/>
              <p:nvPr/>
            </p:nvSpPr>
            <p:spPr>
              <a:xfrm>
                <a:off x="4358927" y="4399695"/>
                <a:ext cx="1304925" cy="286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612" y="5215026"/>
              <a:ext cx="5389563" cy="9218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3" name="Group 12"/>
          <p:cNvGrpSpPr/>
          <p:nvPr/>
        </p:nvGrpSpPr>
        <p:grpSpPr>
          <a:xfrm>
            <a:off x="1497805" y="1166286"/>
            <a:ext cx="9196388" cy="1498581"/>
            <a:chOff x="1646002" y="1166286"/>
            <a:chExt cx="9196388" cy="1498581"/>
          </a:xfrm>
        </p:grpSpPr>
        <p:sp>
          <p:nvSpPr>
            <p:cNvPr id="27" name="Rectangle 26"/>
            <p:cNvSpPr/>
            <p:nvPr/>
          </p:nvSpPr>
          <p:spPr>
            <a:xfrm>
              <a:off x="1646002" y="1292328"/>
              <a:ext cx="7569267" cy="1246495"/>
            </a:xfrm>
            <a:prstGeom prst="rect">
              <a:avLst/>
            </a:prstGeom>
          </p:spPr>
          <p:txBody>
            <a:bodyPr wrap="square">
              <a:spAutoFit/>
            </a:bodyPr>
            <a:lstStyle/>
            <a:p>
              <a:pPr algn="ctr"/>
              <a:r>
                <a:rPr lang="en-US" sz="2500" b="1" i="1" dirty="0"/>
                <a:t>Fact:</a:t>
              </a:r>
              <a:r>
                <a:rPr lang="en-US" sz="2500" i="1" dirty="0"/>
                <a:t> Foods are composed of hundreds of chemicals.</a:t>
              </a:r>
            </a:p>
            <a:p>
              <a:pPr algn="ctr"/>
              <a:endParaRPr lang="en-US" sz="2500" b="1" i="1" dirty="0"/>
            </a:p>
            <a:p>
              <a:pPr algn="ctr"/>
              <a:r>
                <a:rPr lang="en-US" sz="2500" b="1" i="1" dirty="0"/>
                <a:t>Myth:</a:t>
              </a:r>
              <a:r>
                <a:rPr lang="en-US" sz="2500" i="1" dirty="0"/>
                <a:t> Detection of chemicals in food = public harm.</a:t>
              </a:r>
            </a:p>
          </p:txBody>
        </p:sp>
        <p:pic>
          <p:nvPicPr>
            <p:cNvPr id="12" name="Picture 11"/>
            <p:cNvPicPr>
              <a:picLocks noChangeAspect="1"/>
            </p:cNvPicPr>
            <p:nvPr/>
          </p:nvPicPr>
          <p:blipFill>
            <a:blip r:embed="rId11"/>
            <a:stretch>
              <a:fillRect/>
            </a:stretch>
          </p:blipFill>
          <p:spPr>
            <a:xfrm>
              <a:off x="9605937" y="1166286"/>
              <a:ext cx="1236453" cy="1498581"/>
            </a:xfrm>
            <a:prstGeom prst="rect">
              <a:avLst/>
            </a:prstGeom>
          </p:spPr>
        </p:pic>
      </p:grpSp>
    </p:spTree>
    <p:extLst>
      <p:ext uri="{BB962C8B-B14F-4D97-AF65-F5344CB8AC3E}">
        <p14:creationId xmlns:p14="http://schemas.microsoft.com/office/powerpoint/2010/main" val="1513051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609600"/>
            <a:ext cx="10399060" cy="7959090"/>
          </a:xfrm>
          <a:prstGeom prst="rect">
            <a:avLst/>
          </a:prstGeom>
        </p:spPr>
      </p:pic>
      <p:cxnSp>
        <p:nvCxnSpPr>
          <p:cNvPr id="67" name="Straight Connector 66"/>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72465" y="4102888"/>
            <a:ext cx="10847070" cy="2246769"/>
          </a:xfrm>
          <a:prstGeom prst="rect">
            <a:avLst/>
          </a:prstGeom>
        </p:spPr>
        <p:txBody>
          <a:bodyPr wrap="square">
            <a:spAutoFit/>
          </a:bodyPr>
          <a:lstStyle/>
          <a:p>
            <a:r>
              <a:rPr lang="en-US" sz="2800" b="1" dirty="0"/>
              <a:t>The Missing Principle</a:t>
            </a:r>
            <a:r>
              <a:rPr lang="en-US" sz="2800" dirty="0"/>
              <a:t>:</a:t>
            </a:r>
          </a:p>
          <a:p>
            <a:pPr lvl="1" algn="just"/>
            <a:r>
              <a:rPr lang="en-US" sz="2800" i="1" dirty="0"/>
              <a:t>Consider the establishment of analytical “de minimis” values for substances or classes of substances in wine - values below which they will be deemed to all intents and purposes not to be present in the wine.</a:t>
            </a:r>
          </a:p>
        </p:txBody>
      </p:sp>
      <p:sp>
        <p:nvSpPr>
          <p:cNvPr id="17" name="TextBox 16"/>
          <p:cNvSpPr txBox="1"/>
          <p:nvPr/>
        </p:nvSpPr>
        <p:spPr>
          <a:xfrm>
            <a:off x="685800" y="147945"/>
            <a:ext cx="10046971" cy="86177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Challenges &amp; Solutions </a:t>
            </a:r>
          </a:p>
          <a:p>
            <a:r>
              <a:rPr lang="en-US" sz="2500" cap="all" spc="500" dirty="0">
                <a:solidFill>
                  <a:schemeClr val="tx1">
                    <a:lumMod val="50000"/>
                    <a:lumOff val="50000"/>
                  </a:schemeClr>
                </a:solidFill>
                <a:latin typeface="Galano Classic"/>
                <a:cs typeface="Galano Classic"/>
              </a:rPr>
              <a:t>in the wine industry</a:t>
            </a:r>
          </a:p>
        </p:txBody>
      </p:sp>
      <p:grpSp>
        <p:nvGrpSpPr>
          <p:cNvPr id="7" name="Group 6"/>
          <p:cNvGrpSpPr/>
          <p:nvPr/>
        </p:nvGrpSpPr>
        <p:grpSpPr>
          <a:xfrm>
            <a:off x="1459230" y="1098685"/>
            <a:ext cx="9273541" cy="2949755"/>
            <a:chOff x="1459230" y="1098685"/>
            <a:chExt cx="9273541" cy="2949755"/>
          </a:xfrm>
        </p:grpSpPr>
        <p:pic>
          <p:nvPicPr>
            <p:cNvPr id="6" name="Picture 2" descr="Image result"/>
            <p:cNvPicPr>
              <a:picLocks noChangeAspect="1" noChangeArrowheads="1"/>
            </p:cNvPicPr>
            <p:nvPr/>
          </p:nvPicPr>
          <p:blipFill rotWithShape="1">
            <a:blip r:embed="rId5">
              <a:extLst>
                <a:ext uri="{28A0092B-C50C-407E-A947-70E740481C1C}">
                  <a14:useLocalDpi xmlns:a14="http://schemas.microsoft.com/office/drawing/2010/main" val="0"/>
                </a:ext>
              </a:extLst>
            </a:blip>
            <a:srcRect l="4762" r="4762"/>
            <a:stretch/>
          </p:blipFill>
          <p:spPr bwMode="auto">
            <a:xfrm>
              <a:off x="1459230" y="2847336"/>
              <a:ext cx="3009900" cy="12011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36771" y="3124722"/>
              <a:ext cx="6096000" cy="646331"/>
            </a:xfrm>
            <a:prstGeom prst="rect">
              <a:avLst/>
            </a:prstGeom>
          </p:spPr>
          <p:txBody>
            <a:bodyPr wrap="square">
              <a:spAutoFit/>
            </a:bodyPr>
            <a:lstStyle/>
            <a:p>
              <a:pPr marL="285750" indent="-285750">
                <a:buFont typeface="Arial" panose="020B0604020202020204" pitchFamily="34" charset="0"/>
                <a:buChar char="•"/>
              </a:pPr>
              <a:r>
                <a:rPr lang="en-US" dirty="0"/>
                <a:t>World Wine Trade Group approved the “Tbilisi Statement,” which became </a:t>
              </a:r>
              <a:r>
                <a:rPr lang="en-US" b="1" u="sng" dirty="0"/>
                <a:t>11 principles</a:t>
              </a:r>
              <a:r>
                <a:rPr lang="en-US" b="1" dirty="0"/>
                <a:t> </a:t>
              </a:r>
              <a:r>
                <a:rPr lang="en-US" dirty="0"/>
                <a:t>for wine.</a:t>
              </a:r>
            </a:p>
          </p:txBody>
        </p:sp>
        <p:sp>
          <p:nvSpPr>
            <p:cNvPr id="3" name="Rectangle 2"/>
            <p:cNvSpPr/>
            <p:nvPr/>
          </p:nvSpPr>
          <p:spPr>
            <a:xfrm>
              <a:off x="4636771" y="1549450"/>
              <a:ext cx="6096000" cy="646331"/>
            </a:xfrm>
            <a:prstGeom prst="rect">
              <a:avLst/>
            </a:prstGeom>
          </p:spPr>
          <p:txBody>
            <a:bodyPr>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Wine Institute Technical Advisory Committee created </a:t>
              </a:r>
              <a:r>
                <a:rPr lang="en-US" b="1" u="sng" dirty="0">
                  <a:latin typeface="Calibri" panose="020F0502020204030204" pitchFamily="34" charset="0"/>
                  <a:ea typeface="Calibri" panose="020F0502020204030204" pitchFamily="34" charset="0"/>
                </a:rPr>
                <a:t>12 principles</a:t>
              </a:r>
              <a:r>
                <a:rPr lang="en-US" b="1"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that were endorsed by FIVS.</a:t>
              </a:r>
              <a:endParaRPr lang="en-US" dirty="0"/>
            </a:p>
          </p:txBody>
        </p:sp>
        <p:pic>
          <p:nvPicPr>
            <p:cNvPr id="4" name="Picture 3"/>
            <p:cNvPicPr>
              <a:picLocks noChangeAspect="1"/>
            </p:cNvPicPr>
            <p:nvPr/>
          </p:nvPicPr>
          <p:blipFill>
            <a:blip r:embed="rId6"/>
            <a:stretch>
              <a:fillRect/>
            </a:stretch>
          </p:blipFill>
          <p:spPr>
            <a:xfrm>
              <a:off x="1958070" y="1098685"/>
              <a:ext cx="2012220" cy="1582734"/>
            </a:xfrm>
            <a:prstGeom prst="rect">
              <a:avLst/>
            </a:prstGeom>
          </p:spPr>
        </p:pic>
      </p:grpSp>
    </p:spTree>
    <p:extLst>
      <p:ext uri="{BB962C8B-B14F-4D97-AF65-F5344CB8AC3E}">
        <p14:creationId xmlns:p14="http://schemas.microsoft.com/office/powerpoint/2010/main" val="1820332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2.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5029200" y="-304800"/>
            <a:ext cx="12622304" cy="9753600"/>
          </a:xfrm>
          <a:prstGeom prst="rect">
            <a:avLst/>
          </a:prstGeom>
        </p:spPr>
      </p:pic>
      <p:cxnSp>
        <p:nvCxnSpPr>
          <p:cNvPr id="67" name="Straight Connector 66"/>
          <p:cNvCxnSpPr/>
          <p:nvPr/>
        </p:nvCxnSpPr>
        <p:spPr>
          <a:xfrm>
            <a:off x="2438400" y="1447800"/>
            <a:ext cx="7543800" cy="1588"/>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733800" y="6096000"/>
            <a:ext cx="6248400" cy="1588"/>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IWTS.tif"/>
          <p:cNvPicPr>
            <a:picLocks noChangeAspect="1"/>
          </p:cNvPicPr>
          <p:nvPr/>
        </p:nvPicPr>
        <p:blipFill>
          <a:blip r:embed="rId6">
            <a:lum bright="70000" contrast="-70000"/>
          </a:blip>
          <a:stretch>
            <a:fillRect/>
          </a:stretch>
        </p:blipFill>
        <p:spPr>
          <a:xfrm>
            <a:off x="2438400" y="2792952"/>
            <a:ext cx="1026552" cy="1272096"/>
          </a:xfrm>
          <a:prstGeom prst="rect">
            <a:avLst/>
          </a:prstGeom>
        </p:spPr>
      </p:pic>
      <p:sp>
        <p:nvSpPr>
          <p:cNvPr id="9" name="TextBox 8"/>
          <p:cNvSpPr txBox="1"/>
          <p:nvPr/>
        </p:nvSpPr>
        <p:spPr>
          <a:xfrm>
            <a:off x="2438400" y="838200"/>
            <a:ext cx="7543800" cy="47705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Can we agree on two things?</a:t>
            </a:r>
          </a:p>
        </p:txBody>
      </p:sp>
      <p:sp>
        <p:nvSpPr>
          <p:cNvPr id="12" name="TextBox 11"/>
          <p:cNvSpPr txBox="1"/>
          <p:nvPr/>
        </p:nvSpPr>
        <p:spPr>
          <a:xfrm>
            <a:off x="3733800" y="2078041"/>
            <a:ext cx="6248400" cy="3631763"/>
          </a:xfrm>
          <a:prstGeom prst="rect">
            <a:avLst/>
          </a:prstGeom>
          <a:noFill/>
        </p:spPr>
        <p:txBody>
          <a:bodyPr wrap="square" rtlCol="0" anchor="b">
            <a:spAutoFit/>
          </a:bodyPr>
          <a:lstStyle/>
          <a:p>
            <a:pPr>
              <a:lnSpc>
                <a:spcPct val="150000"/>
              </a:lnSpc>
              <a:spcAft>
                <a:spcPts val="1200"/>
              </a:spcAft>
            </a:pPr>
            <a:r>
              <a:rPr lang="en-US" sz="2000" b="1" kern="1000" cap="all" spc="100" dirty="0">
                <a:solidFill>
                  <a:schemeClr val="bg1">
                    <a:lumMod val="50000"/>
                  </a:schemeClr>
                </a:solidFill>
                <a:latin typeface="Galano Classic"/>
                <a:cs typeface="Galano Classic"/>
              </a:rPr>
              <a:t>1. Regulators, industry, and the public want a safe food supply. </a:t>
            </a:r>
          </a:p>
          <a:p>
            <a:pPr>
              <a:lnSpc>
                <a:spcPct val="150000"/>
              </a:lnSpc>
              <a:spcAft>
                <a:spcPts val="1200"/>
              </a:spcAft>
            </a:pPr>
            <a:endParaRPr lang="en-US" sz="2000" b="1" kern="1000" cap="all" spc="100" dirty="0">
              <a:solidFill>
                <a:schemeClr val="bg1">
                  <a:lumMod val="50000"/>
                </a:schemeClr>
              </a:solidFill>
              <a:latin typeface="Galano Classic"/>
              <a:cs typeface="Galano Classic"/>
            </a:endParaRPr>
          </a:p>
          <a:p>
            <a:pPr>
              <a:lnSpc>
                <a:spcPct val="150000"/>
              </a:lnSpc>
              <a:spcAft>
                <a:spcPts val="1200"/>
              </a:spcAft>
            </a:pPr>
            <a:r>
              <a:rPr lang="en-US" sz="2000" b="1" kern="1000" cap="all" spc="100" dirty="0">
                <a:solidFill>
                  <a:schemeClr val="bg1">
                    <a:lumMod val="50000"/>
                  </a:schemeClr>
                </a:solidFill>
                <a:latin typeface="Galano Classic"/>
                <a:cs typeface="Galano Classic"/>
              </a:rPr>
              <a:t>2. Analytical methods are a critical tool to help build effective, risk-based programs to manage chemical risks in food and beverages. </a:t>
            </a:r>
          </a:p>
        </p:txBody>
      </p:sp>
    </p:spTree>
    <p:extLst>
      <p:ext uri="{BB962C8B-B14F-4D97-AF65-F5344CB8AC3E}">
        <p14:creationId xmlns:p14="http://schemas.microsoft.com/office/powerpoint/2010/main" val="3058781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96951" y="-609600"/>
            <a:ext cx="10399060" cy="7958254"/>
          </a:xfrm>
          <a:prstGeom prst="rect">
            <a:avLst/>
          </a:prstGeom>
        </p:spPr>
      </p:pic>
      <p:cxnSp>
        <p:nvCxnSpPr>
          <p:cNvPr id="67" name="Straight Connector 66"/>
          <p:cNvCxnSpPr/>
          <p:nvPr/>
        </p:nvCxnSpPr>
        <p:spPr>
          <a:xfrm>
            <a:off x="2209800" y="992188"/>
            <a:ext cx="76962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209800" y="129540"/>
            <a:ext cx="7696200" cy="47705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Codex </a:t>
            </a:r>
            <a:r>
              <a:rPr lang="en-US" sz="2500" cap="all" spc="500" dirty="0" err="1">
                <a:solidFill>
                  <a:schemeClr val="tx1">
                    <a:lumMod val="50000"/>
                    <a:lumOff val="50000"/>
                  </a:schemeClr>
                </a:solidFill>
                <a:latin typeface="Galano Classic"/>
                <a:cs typeface="Galano Classic"/>
              </a:rPr>
              <a:t>Alimentarius</a:t>
            </a:r>
            <a:endParaRPr lang="en-US" sz="2500" cap="all" spc="500" dirty="0">
              <a:solidFill>
                <a:schemeClr val="tx1">
                  <a:lumMod val="50000"/>
                  <a:lumOff val="50000"/>
                </a:schemeClr>
              </a:solidFill>
              <a:latin typeface="Galano Classic"/>
              <a:cs typeface="Galano Classic"/>
            </a:endParaRPr>
          </a:p>
        </p:txBody>
      </p:sp>
      <p:sp>
        <p:nvSpPr>
          <p:cNvPr id="2" name="Rectangle 1"/>
          <p:cNvSpPr/>
          <p:nvPr/>
        </p:nvSpPr>
        <p:spPr>
          <a:xfrm>
            <a:off x="4657353" y="1310465"/>
            <a:ext cx="7311618" cy="5262979"/>
          </a:xfrm>
          <a:prstGeom prst="rect">
            <a:avLst/>
          </a:prstGeom>
        </p:spPr>
        <p:txBody>
          <a:bodyPr wrap="square">
            <a:spAutoFit/>
          </a:bodyPr>
          <a:lstStyle/>
          <a:p>
            <a:pPr algn="just"/>
            <a:endParaRPr lang="en-US" sz="1200" b="1" dirty="0"/>
          </a:p>
          <a:p>
            <a:pPr algn="just"/>
            <a:r>
              <a:rPr lang="en-US" sz="2400" b="1" dirty="0"/>
              <a:t>An organization run by the FAO and the WHO with the objective of supporting food safety and international trade.</a:t>
            </a:r>
          </a:p>
          <a:p>
            <a:endParaRPr lang="en-US" sz="1200" dirty="0"/>
          </a:p>
          <a:p>
            <a:endParaRPr lang="en-US" sz="1200" dirty="0"/>
          </a:p>
          <a:p>
            <a:endParaRPr lang="en-US" sz="1200" dirty="0"/>
          </a:p>
          <a:p>
            <a:endParaRPr lang="en-US" sz="1200" dirty="0"/>
          </a:p>
          <a:p>
            <a:endParaRPr lang="en-US" sz="1200" dirty="0"/>
          </a:p>
          <a:p>
            <a:pPr algn="just"/>
            <a:r>
              <a:rPr lang="en-US" sz="2400" dirty="0"/>
              <a:t>The Codex Committee on Contaminants in Foods (CCCF) has developed criteria to guide development of chemical limits:</a:t>
            </a:r>
          </a:p>
          <a:p>
            <a:pPr marL="457200" indent="-457200" algn="just">
              <a:buFont typeface="+mj-lt"/>
              <a:buAutoNum type="arabicPeriod"/>
            </a:pPr>
            <a:r>
              <a:rPr lang="en-US" sz="2400" dirty="0"/>
              <a:t>Limits should be set to protect public health.</a:t>
            </a:r>
          </a:p>
          <a:p>
            <a:pPr marL="457200" indent="-457200" algn="just">
              <a:buFont typeface="+mj-lt"/>
              <a:buAutoNum type="arabicPeriod"/>
            </a:pPr>
            <a:r>
              <a:rPr lang="en-US" sz="2400" dirty="0"/>
              <a:t>Limits should be set based on GMP or GAP to establish a level as low as reasonably achievable.</a:t>
            </a:r>
          </a:p>
          <a:p>
            <a:pPr marL="457200" indent="-457200" algn="just">
              <a:buFont typeface="+mj-lt"/>
              <a:buAutoNum type="arabicPeriod"/>
            </a:pPr>
            <a:r>
              <a:rPr lang="en-US" sz="2400" dirty="0"/>
              <a:t>Limits should not be set lower than it can be analyzed for using a readily available validated method.</a:t>
            </a:r>
          </a:p>
        </p:txBody>
      </p:sp>
      <p:pic>
        <p:nvPicPr>
          <p:cNvPr id="3" name="Picture 2"/>
          <p:cNvPicPr>
            <a:picLocks noChangeAspect="1"/>
          </p:cNvPicPr>
          <p:nvPr/>
        </p:nvPicPr>
        <p:blipFill>
          <a:blip r:embed="rId5"/>
          <a:stretch>
            <a:fillRect/>
          </a:stretch>
        </p:blipFill>
        <p:spPr>
          <a:xfrm>
            <a:off x="740438" y="1178008"/>
            <a:ext cx="3195806" cy="1966650"/>
          </a:xfrm>
          <a:prstGeom prst="rect">
            <a:avLst/>
          </a:prstGeom>
        </p:spPr>
      </p:pic>
      <p:pic>
        <p:nvPicPr>
          <p:cNvPr id="8" name="Picture 7"/>
          <p:cNvPicPr>
            <a:picLocks noChangeAspect="1"/>
          </p:cNvPicPr>
          <p:nvPr/>
        </p:nvPicPr>
        <p:blipFill>
          <a:blip r:embed="rId6"/>
          <a:stretch>
            <a:fillRect/>
          </a:stretch>
        </p:blipFill>
        <p:spPr>
          <a:xfrm>
            <a:off x="130842" y="3947657"/>
            <a:ext cx="4414998" cy="1614673"/>
          </a:xfrm>
          <a:prstGeom prst="rect">
            <a:avLst/>
          </a:prstGeom>
          <a:ln>
            <a:solidFill>
              <a:schemeClr val="tx1"/>
            </a:solidFill>
          </a:ln>
        </p:spPr>
      </p:pic>
    </p:spTree>
    <p:extLst>
      <p:ext uri="{BB962C8B-B14F-4D97-AF65-F5344CB8AC3E}">
        <p14:creationId xmlns:p14="http://schemas.microsoft.com/office/powerpoint/2010/main" val="287787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Down 24"/>
          <p:cNvSpPr/>
          <p:nvPr/>
        </p:nvSpPr>
        <p:spPr bwMode="auto">
          <a:xfrm rot="10800000">
            <a:off x="7623365" y="2968802"/>
            <a:ext cx="548965" cy="2209801"/>
          </a:xfrm>
          <a:prstGeom prst="downArrow">
            <a:avLst/>
          </a:prstGeom>
          <a:solidFill>
            <a:srgbClr val="00B050"/>
          </a:solidFill>
          <a:ln w="12700" cap="flat" cmpd="sng" algn="ctr">
            <a:solidFill>
              <a:srgbClr val="00B050"/>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5000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26" name="Arrow: Down 25"/>
          <p:cNvSpPr/>
          <p:nvPr/>
        </p:nvSpPr>
        <p:spPr bwMode="auto">
          <a:xfrm rot="10800000">
            <a:off x="4225531" y="2968802"/>
            <a:ext cx="548965" cy="2209801"/>
          </a:xfrm>
          <a:prstGeom prst="downArrow">
            <a:avLst/>
          </a:prstGeom>
          <a:solidFill>
            <a:srgbClr val="00B050"/>
          </a:solidFill>
          <a:ln w="12700" cap="flat" cmpd="sng" algn="ctr">
            <a:solidFill>
              <a:srgbClr val="00B050"/>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5000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3" name="TextBox 12"/>
          <p:cNvSpPr txBox="1"/>
          <p:nvPr/>
        </p:nvSpPr>
        <p:spPr>
          <a:xfrm>
            <a:off x="357809" y="76532"/>
            <a:ext cx="11476383" cy="861774"/>
          </a:xfrm>
          <a:prstGeom prst="rect">
            <a:avLst/>
          </a:prstGeom>
          <a:noFill/>
        </p:spPr>
        <p:txBody>
          <a:bodyPr wrap="square" rtlCol="0">
            <a:spAutoFit/>
          </a:bodyPr>
          <a:lstStyle/>
          <a:p>
            <a:r>
              <a:rPr lang="en-US" sz="2500" cap="all" spc="500" dirty="0">
                <a:solidFill>
                  <a:schemeClr val="tx1">
                    <a:lumMod val="50000"/>
                    <a:lumOff val="50000"/>
                  </a:schemeClr>
                </a:solidFill>
                <a:latin typeface="Galano Classic"/>
                <a:cs typeface="Galano Classic"/>
              </a:rPr>
              <a:t>Both Analytical Science &amp; Toxicology are needed To determine the risk to Public health </a:t>
            </a:r>
          </a:p>
        </p:txBody>
      </p:sp>
      <p:grpSp>
        <p:nvGrpSpPr>
          <p:cNvPr id="3" name="Group 2"/>
          <p:cNvGrpSpPr/>
          <p:nvPr/>
        </p:nvGrpSpPr>
        <p:grpSpPr>
          <a:xfrm>
            <a:off x="1712594" y="798618"/>
            <a:ext cx="8766812" cy="2130023"/>
            <a:chOff x="1712594" y="1298977"/>
            <a:chExt cx="8766812" cy="2130023"/>
          </a:xfrm>
        </p:grpSpPr>
        <p:graphicFrame>
          <p:nvGraphicFramePr>
            <p:cNvPr id="14" name="Diagram 13"/>
            <p:cNvGraphicFramePr/>
            <p:nvPr>
              <p:extLst>
                <p:ext uri="{D42A27DB-BD31-4B8C-83A1-F6EECF244321}">
                  <p14:modId xmlns:p14="http://schemas.microsoft.com/office/powerpoint/2010/main" val="1258054731"/>
                </p:ext>
              </p:extLst>
            </p:nvPr>
          </p:nvGraphicFramePr>
          <p:xfrm>
            <a:off x="1712594" y="1298977"/>
            <a:ext cx="8766812" cy="162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p:cNvSpPr/>
            <p:nvPr/>
          </p:nvSpPr>
          <p:spPr bwMode="auto">
            <a:xfrm>
              <a:off x="2090418" y="2416097"/>
              <a:ext cx="1407889" cy="101290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rmAutofit/>
            </a:bodyPr>
            <a:lstStyle/>
            <a:p>
              <a:pPr algn="ctr" fontAlgn="base">
                <a:spcBef>
                  <a:spcPct val="50000"/>
                </a:spcBef>
                <a:spcAft>
                  <a:spcPct val="50000"/>
                </a:spcAft>
              </a:pPr>
              <a:r>
                <a:rPr lang="en-US" sz="1400" dirty="0">
                  <a:latin typeface="Arial" charset="0"/>
                </a:rPr>
                <a:t>Identification of a chemical in a food</a:t>
              </a:r>
            </a:p>
          </p:txBody>
        </p:sp>
        <p:sp>
          <p:nvSpPr>
            <p:cNvPr id="16" name="Rectangle: Rounded Corners 15"/>
            <p:cNvSpPr/>
            <p:nvPr/>
          </p:nvSpPr>
          <p:spPr bwMode="auto">
            <a:xfrm>
              <a:off x="3790960" y="2416096"/>
              <a:ext cx="1407889" cy="101290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Autofit/>
            </a:bodyPr>
            <a:lstStyle/>
            <a:p>
              <a:pPr algn="ctr" fontAlgn="base">
                <a:spcBef>
                  <a:spcPct val="50000"/>
                </a:spcBef>
                <a:spcAft>
                  <a:spcPct val="50000"/>
                </a:spcAft>
              </a:pPr>
              <a:r>
                <a:rPr lang="en-US" sz="1400" dirty="0">
                  <a:latin typeface="Arial" charset="0"/>
                </a:rPr>
                <a:t>Calculate a safe level – threshold</a:t>
              </a:r>
            </a:p>
          </p:txBody>
        </p:sp>
        <p:sp>
          <p:nvSpPr>
            <p:cNvPr id="17" name="Rectangle: Rounded Corners 16"/>
            <p:cNvSpPr/>
            <p:nvPr/>
          </p:nvSpPr>
          <p:spPr bwMode="auto">
            <a:xfrm>
              <a:off x="5519418" y="2416097"/>
              <a:ext cx="1407889" cy="101290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Autofit/>
            </a:bodyPr>
            <a:lstStyle/>
            <a:p>
              <a:pPr algn="ctr" fontAlgn="base">
                <a:spcBef>
                  <a:spcPct val="50000"/>
                </a:spcBef>
                <a:spcAft>
                  <a:spcPct val="50000"/>
                </a:spcAft>
              </a:pPr>
              <a:r>
                <a:rPr lang="en-US" sz="1400" dirty="0">
                  <a:latin typeface="Arial" charset="0"/>
                </a:rPr>
                <a:t>Estimate exposure</a:t>
              </a:r>
            </a:p>
          </p:txBody>
        </p:sp>
        <p:sp>
          <p:nvSpPr>
            <p:cNvPr id="18" name="Rectangle: Rounded Corners 17"/>
            <p:cNvSpPr/>
            <p:nvPr/>
          </p:nvSpPr>
          <p:spPr bwMode="auto">
            <a:xfrm>
              <a:off x="7195818" y="2416096"/>
              <a:ext cx="1407889" cy="101290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Autofit/>
            </a:bodyPr>
            <a:lstStyle/>
            <a:p>
              <a:pPr algn="ctr" fontAlgn="base">
                <a:spcBef>
                  <a:spcPct val="50000"/>
                </a:spcBef>
                <a:spcAft>
                  <a:spcPct val="50000"/>
                </a:spcAft>
              </a:pPr>
              <a:r>
                <a:rPr lang="en-US" sz="1400" dirty="0">
                  <a:latin typeface="Arial" charset="0"/>
                </a:rPr>
                <a:t>Compare threshold to exposure to define risk</a:t>
              </a:r>
            </a:p>
          </p:txBody>
        </p:sp>
        <p:sp>
          <p:nvSpPr>
            <p:cNvPr id="19" name="Rectangle: Rounded Corners 18"/>
            <p:cNvSpPr/>
            <p:nvPr/>
          </p:nvSpPr>
          <p:spPr bwMode="auto">
            <a:xfrm>
              <a:off x="8951593" y="2416096"/>
              <a:ext cx="1407889" cy="1012903"/>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Autofit/>
            </a:bodyPr>
            <a:lstStyle/>
            <a:p>
              <a:pPr algn="ctr" fontAlgn="base">
                <a:spcBef>
                  <a:spcPct val="50000"/>
                </a:spcBef>
                <a:spcAft>
                  <a:spcPct val="50000"/>
                </a:spcAft>
              </a:pPr>
              <a:r>
                <a:rPr lang="en-US" sz="1400" dirty="0">
                  <a:latin typeface="Arial" charset="0"/>
                </a:rPr>
                <a:t>Define risk management plan</a:t>
              </a:r>
            </a:p>
          </p:txBody>
        </p:sp>
      </p:grpSp>
      <p:grpSp>
        <p:nvGrpSpPr>
          <p:cNvPr id="4" name="Group 3"/>
          <p:cNvGrpSpPr/>
          <p:nvPr/>
        </p:nvGrpSpPr>
        <p:grpSpPr>
          <a:xfrm>
            <a:off x="5683451" y="2955144"/>
            <a:ext cx="1089685" cy="2209801"/>
            <a:chOff x="5929720" y="2955144"/>
            <a:chExt cx="1089685" cy="2209801"/>
          </a:xfrm>
          <a:solidFill>
            <a:srgbClr val="00B050"/>
          </a:solidFill>
        </p:grpSpPr>
        <p:sp>
          <p:nvSpPr>
            <p:cNvPr id="31" name="Arrow: Down 30"/>
            <p:cNvSpPr/>
            <p:nvPr/>
          </p:nvSpPr>
          <p:spPr bwMode="auto">
            <a:xfrm rot="10800000">
              <a:off x="6470440" y="2955144"/>
              <a:ext cx="548965" cy="2209801"/>
            </a:xfrm>
            <a:prstGeom prst="downArrow">
              <a:avLst/>
            </a:prstGeom>
            <a:grpFill/>
            <a:ln w="12700" cap="flat" cmpd="sng" algn="ctr">
              <a:solidFill>
                <a:srgbClr val="00B050"/>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5000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21" name="Arrow: Down 20"/>
            <p:cNvSpPr/>
            <p:nvPr/>
          </p:nvSpPr>
          <p:spPr bwMode="auto">
            <a:xfrm rot="10800000">
              <a:off x="5929720" y="2958739"/>
              <a:ext cx="533400" cy="609600"/>
            </a:xfrm>
            <a:prstGeom prst="downArrow">
              <a:avLst/>
            </a:prstGeom>
            <a:solidFill>
              <a:srgbClr val="FF0000"/>
            </a:solidFill>
            <a:ln w="12700" cap="flat" cmpd="sng" algn="ctr">
              <a:solidFill>
                <a:srgbClr val="FF0000"/>
              </a:solid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5000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grpSp>
      <p:sp>
        <p:nvSpPr>
          <p:cNvPr id="22" name="TextBox 21"/>
          <p:cNvSpPr txBox="1"/>
          <p:nvPr/>
        </p:nvSpPr>
        <p:spPr>
          <a:xfrm>
            <a:off x="2090419" y="3581998"/>
            <a:ext cx="8269064" cy="1231106"/>
          </a:xfrm>
          <a:prstGeom prst="rect">
            <a:avLst/>
          </a:prstGeom>
          <a:solidFill>
            <a:schemeClr val="bg1"/>
          </a:solidFill>
          <a:ln w="50800">
            <a:solidFill>
              <a:srgbClr val="FF0000"/>
            </a:solidFill>
          </a:ln>
        </p:spPr>
        <p:txBody>
          <a:bodyPr wrap="square" rtlCol="0">
            <a:spAutoFit/>
          </a:bodyPr>
          <a:lstStyle/>
          <a:p>
            <a:pPr algn="ctr">
              <a:spcBef>
                <a:spcPts val="0"/>
              </a:spcBef>
              <a:spcAft>
                <a:spcPts val="0"/>
              </a:spcAft>
            </a:pPr>
            <a:r>
              <a:rPr lang="en-US" sz="2000" b="1" u="sng" dirty="0">
                <a:solidFill>
                  <a:srgbClr val="FF0000"/>
                </a:solidFill>
              </a:rPr>
              <a:t>Analytical Science</a:t>
            </a:r>
          </a:p>
          <a:p>
            <a:pPr marL="173038" indent="-173038" algn="l">
              <a:spcBef>
                <a:spcPts val="0"/>
              </a:spcBef>
              <a:spcAft>
                <a:spcPts val="0"/>
              </a:spcAft>
              <a:buFont typeface="Arial" panose="020B0604020202020204" pitchFamily="34" charset="0"/>
              <a:buChar char="•"/>
            </a:pPr>
            <a:r>
              <a:rPr lang="en-US" sz="1800" dirty="0"/>
              <a:t>Identifies chemical</a:t>
            </a:r>
          </a:p>
          <a:p>
            <a:pPr marL="173038" indent="-173038" algn="l">
              <a:spcBef>
                <a:spcPts val="0"/>
              </a:spcBef>
              <a:spcAft>
                <a:spcPts val="0"/>
              </a:spcAft>
              <a:buFont typeface="Arial" panose="020B0604020202020204" pitchFamily="34" charset="0"/>
              <a:buChar char="•"/>
            </a:pPr>
            <a:r>
              <a:rPr lang="en-US" sz="1800" dirty="0"/>
              <a:t>Generates data to support exposure estimate</a:t>
            </a:r>
          </a:p>
          <a:p>
            <a:pPr marL="173038" indent="-173038" algn="l">
              <a:spcBef>
                <a:spcPts val="0"/>
              </a:spcBef>
              <a:spcAft>
                <a:spcPts val="0"/>
              </a:spcAft>
              <a:buFont typeface="Arial" panose="020B0604020202020204" pitchFamily="34" charset="0"/>
              <a:buChar char="•"/>
            </a:pPr>
            <a:r>
              <a:rPr lang="en-US" sz="1800" dirty="0"/>
              <a:t>Use of validated methods to verify risk management measures</a:t>
            </a:r>
          </a:p>
        </p:txBody>
      </p:sp>
      <p:sp>
        <p:nvSpPr>
          <p:cNvPr id="23" name="Arrow: Down 22"/>
          <p:cNvSpPr/>
          <p:nvPr/>
        </p:nvSpPr>
        <p:spPr bwMode="auto">
          <a:xfrm rot="10800000">
            <a:off x="9361895" y="2955145"/>
            <a:ext cx="533400" cy="609600"/>
          </a:xfrm>
          <a:prstGeom prst="downArrow">
            <a:avLst/>
          </a:prstGeom>
          <a:solidFill>
            <a:srgbClr val="FF0000"/>
          </a:solidFill>
          <a:ln w="12700" cap="flat" cmpd="sng" algn="ctr">
            <a:solidFill>
              <a:srgbClr val="FF0000"/>
            </a:solid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5000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24" name="Arrow: Down 23"/>
          <p:cNvSpPr/>
          <p:nvPr/>
        </p:nvSpPr>
        <p:spPr bwMode="auto">
          <a:xfrm rot="10800000">
            <a:off x="2497545" y="2972398"/>
            <a:ext cx="533400" cy="609600"/>
          </a:xfrm>
          <a:prstGeom prst="downArrow">
            <a:avLst/>
          </a:prstGeom>
          <a:solidFill>
            <a:srgbClr val="FF0000"/>
          </a:solidFill>
          <a:ln w="12700" cap="flat" cmpd="sng" algn="ctr">
            <a:solidFill>
              <a:srgbClr val="FF0000"/>
            </a:solid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5000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27" name="TextBox 26"/>
          <p:cNvSpPr txBox="1"/>
          <p:nvPr/>
        </p:nvSpPr>
        <p:spPr>
          <a:xfrm>
            <a:off x="3790960" y="5173557"/>
            <a:ext cx="4812748" cy="1231106"/>
          </a:xfrm>
          <a:prstGeom prst="rect">
            <a:avLst/>
          </a:prstGeom>
          <a:noFill/>
          <a:ln w="50800">
            <a:solidFill>
              <a:srgbClr val="00B050"/>
            </a:solidFill>
          </a:ln>
        </p:spPr>
        <p:txBody>
          <a:bodyPr wrap="square" rtlCol="0">
            <a:spAutoFit/>
          </a:bodyPr>
          <a:lstStyle/>
          <a:p>
            <a:pPr algn="ctr">
              <a:spcBef>
                <a:spcPts val="0"/>
              </a:spcBef>
              <a:spcAft>
                <a:spcPts val="0"/>
              </a:spcAft>
            </a:pPr>
            <a:r>
              <a:rPr lang="en-US" sz="2000" b="1" u="sng" dirty="0">
                <a:solidFill>
                  <a:srgbClr val="00B050"/>
                </a:solidFill>
              </a:rPr>
              <a:t>Toxicology</a:t>
            </a:r>
          </a:p>
          <a:p>
            <a:pPr marL="173038" indent="-173038" algn="l">
              <a:spcBef>
                <a:spcPts val="0"/>
              </a:spcBef>
              <a:spcAft>
                <a:spcPts val="0"/>
              </a:spcAft>
              <a:buFont typeface="Arial" panose="020B0604020202020204" pitchFamily="34" charset="0"/>
              <a:buChar char="•"/>
            </a:pPr>
            <a:r>
              <a:rPr lang="en-US" sz="1800" dirty="0"/>
              <a:t>Defines the safe level or threshold</a:t>
            </a:r>
          </a:p>
          <a:p>
            <a:pPr marL="173038" indent="-173038" algn="l">
              <a:spcBef>
                <a:spcPts val="0"/>
              </a:spcBef>
              <a:spcAft>
                <a:spcPts val="0"/>
              </a:spcAft>
              <a:buFont typeface="Arial" panose="020B0604020202020204" pitchFamily="34" charset="0"/>
              <a:buChar char="•"/>
            </a:pPr>
            <a:r>
              <a:rPr lang="en-US" dirty="0"/>
              <a:t>Calculates exposure </a:t>
            </a:r>
            <a:endParaRPr lang="en-US" sz="1800" dirty="0"/>
          </a:p>
          <a:p>
            <a:pPr marL="173038" indent="-173038" algn="l">
              <a:spcBef>
                <a:spcPts val="0"/>
              </a:spcBef>
              <a:spcAft>
                <a:spcPts val="0"/>
              </a:spcAft>
              <a:buFont typeface="Arial" panose="020B0604020202020204" pitchFamily="34" charset="0"/>
              <a:buChar char="•"/>
            </a:pPr>
            <a:r>
              <a:rPr lang="en-US" sz="1800" dirty="0"/>
              <a:t>Determines if there is a safety concern</a:t>
            </a:r>
          </a:p>
        </p:txBody>
      </p:sp>
    </p:spTree>
    <p:extLst>
      <p:ext uri="{BB962C8B-B14F-4D97-AF65-F5344CB8AC3E}">
        <p14:creationId xmlns:p14="http://schemas.microsoft.com/office/powerpoint/2010/main" val="2308377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1496</Words>
  <Application>Microsoft Office PowerPoint</Application>
  <PresentationFormat>Widescreen</PresentationFormat>
  <Paragraphs>236</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Galano Classic</vt:lpstr>
      <vt:lpstr>Arial</vt:lpstr>
      <vt:lpstr>Calibri</vt:lpstr>
      <vt:lpstr>Calibri Light</vt:lpstr>
      <vt:lpstr>Courier New</vt:lpstr>
      <vt:lpstr>Office Theme</vt:lpstr>
      <vt:lpstr>Threshold of Toxicological Concern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 Alexandria</dc:creator>
  <cp:lastModifiedBy>Katherine Bedard</cp:lastModifiedBy>
  <cp:revision>127</cp:revision>
  <cp:lastPrinted>2018-05-23T23:14:47Z</cp:lastPrinted>
  <dcterms:created xsi:type="dcterms:W3CDTF">2018-05-18T16:04:42Z</dcterms:created>
  <dcterms:modified xsi:type="dcterms:W3CDTF">2018-05-31T17:53:24Z</dcterms:modified>
</cp:coreProperties>
</file>