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8" r:id="rId9"/>
    <p:sldId id="263" r:id="rId10"/>
    <p:sldId id="264" r:id="rId11"/>
    <p:sldId id="276" r:id="rId12"/>
    <p:sldId id="277" r:id="rId13"/>
    <p:sldId id="278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Huckaba" initials="PH" lastIdx="16" clrIdx="0">
    <p:extLst>
      <p:ext uri="{19B8F6BF-5375-455C-9EA6-DF929625EA0E}">
        <p15:presenceInfo xmlns:p15="http://schemas.microsoft.com/office/powerpoint/2012/main" userId="S-1-5-21-725345543-515967899-2146829589-23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0"/>
  </p:normalViewPr>
  <p:slideViewPr>
    <p:cSldViewPr snapToGrid="0" snapToObjects="1">
      <p:cViewPr varScale="1">
        <p:scale>
          <a:sx n="90" d="100"/>
          <a:sy n="90" d="100"/>
        </p:scale>
        <p:origin x="2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data id="0">
      <cx:strDim type="cat">
        <cx:f>'red by economy'!$L$2:$L$22</cx:f>
        <cx:lvl ptCount="21">
          <cx:pt idx="0">a</cx:pt>
          <cx:pt idx="1">a</cx:pt>
          <cx:pt idx="2">a</cx:pt>
          <cx:pt idx="3">b</cx:pt>
          <cx:pt idx="4">c</cx:pt>
          <cx:pt idx="5">d</cx:pt>
          <cx:pt idx="6">e</cx:pt>
          <cx:pt idx="7">e</cx:pt>
          <cx:pt idx="8">f</cx:pt>
          <cx:pt idx="9">f</cx:pt>
          <cx:pt idx="10">f</cx:pt>
          <cx:pt idx="11">g</cx:pt>
          <cx:pt idx="12">g</cx:pt>
          <cx:pt idx="13">h</cx:pt>
          <cx:pt idx="14">i</cx:pt>
          <cx:pt idx="15">i</cx:pt>
          <cx:pt idx="16">i</cx:pt>
          <cx:pt idx="17">i</cx:pt>
          <cx:pt idx="18">i</cx:pt>
          <cx:pt idx="19">i</cx:pt>
          <cx:pt idx="20">j</cx:pt>
        </cx:lvl>
      </cx:strDim>
      <cx:numDim type="val">
        <cx:f>'red by economy'!$C$2:$C$22</cx:f>
        <cx:lvl ptCount="21" formatCode="General">
          <cx:pt idx="0">65</cx:pt>
          <cx:pt idx="1">58</cx:pt>
          <cx:pt idx="2">70</cx:pt>
          <cx:pt idx="3">36</cx:pt>
          <cx:pt idx="4">61</cx:pt>
          <cx:pt idx="6">69.439999999999998</cx:pt>
          <cx:pt idx="7">66</cx:pt>
          <cx:pt idx="8">58</cx:pt>
          <cx:pt idx="9">58</cx:pt>
          <cx:pt idx="10">43.200000000000003</cx:pt>
          <cx:pt idx="11">71</cx:pt>
          <cx:pt idx="12">77</cx:pt>
          <cx:pt idx="14">134</cx:pt>
          <cx:pt idx="15">101</cx:pt>
          <cx:pt idx="16">73</cx:pt>
          <cx:pt idx="17">94</cx:pt>
          <cx:pt idx="18">98</cx:pt>
          <cx:pt idx="19">194</cx:pt>
          <cx:pt idx="20">57</cx:pt>
        </cx:lvl>
      </cx:numDim>
    </cx:data>
  </cx:chartData>
  <cx:chart>
    <cx:title pos="t" align="ctr" overlay="0">
      <cx:tx>
        <cx:txData>
          <cx:v>red sulfur dioxide by economy</cx:v>
        </cx:txData>
      </cx:tx>
      <cx:txPr>
        <a:bodyPr rot="0" spcFirstLastPara="1" vertOverflow="ellipsis" vert="horz" wrap="square" lIns="0" tIns="0" rIns="0" bIns="0" anchor="ctr" anchorCtr="1"/>
        <a:lstStyle/>
        <a:p>
          <a:pPr algn="ctr">
            <a:defRPr/>
          </a:pPr>
          <a:r>
            <a:rPr lang="en-US"/>
            <a:t>red sulfur dioxide by economy</a:t>
          </a:r>
        </a:p>
      </cx:txPr>
    </cx:title>
    <cx:plotArea>
      <cx:plotAreaRegion>
        <cx:series layoutId="boxWhisker" uniqueId="{CA12E7AE-78DF-40F2-8E4C-C928E2700D14}">
          <cx:tx>
            <cx:txData>
              <cx:f>'red by economy'!$C$1</cx:f>
              <cx:v>Sulfur Dioxide (total)</cx:v>
            </cx:txData>
          </cx:tx>
          <cx:dataId val="0"/>
          <cx:layoutPr>
            <cx:visibility meanLine="0" meanMarker="1" nonoutliers="1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 max="200"/>
        <cx:majorGridlines/>
        <cx:tickLabels/>
      </cx:axis>
    </cx:plotArea>
  </cx:chart>
  <cx:spPr>
    <a:solidFill>
      <a:schemeClr val="bg1"/>
    </a:solidFill>
    <a:ln>
      <a:solidFill>
        <a:schemeClr val="tx1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 rot="-60000000" vert="horz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 rot="-60000000" vert="horz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 rot="0" vert="horz"/>
  </cs:title>
  <cs:trendline>
    <cs:lnRef idx="0"/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 rot="-60000000" vert="horz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6:50:14.781" idx="2">
    <p:pos x="5589" y="919"/>
    <p:text>I really like the "True Value" terminology here.  I don't know whose it is, but I think it's very effective.</p:text>
    <p:extLst>
      <p:ext uri="{C676402C-5697-4E1C-873F-D02D1690AC5C}">
        <p15:threadingInfo xmlns:p15="http://schemas.microsoft.com/office/powerpoint/2012/main" timeZoneBias="420"/>
      </p:ext>
    </p:extLst>
  </p:cm>
  <p:cm authorId="1" dt="2018-06-03T08:04:22.170" idx="13">
    <p:pos x="3418" y="1762"/>
    <p:text>Do you guys call this "uncertainty of measurement?  I always heard it as "uncertainty of measure".  Just an observation.  If your terminology is "measurement", please ignore my comments later on in the presentation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7:20:17.018" idx="10">
    <p:pos x="2575" y="1762"/>
    <p:text>I'd skip this instance of the word "actual", or change it to "specific" if you'd like to drive home the point.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8:07:21.866" idx="15">
    <p:pos x="2019" y="2225"/>
    <p:text>You could either go with "an understanting of the robustness", or "understanding the robustness"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6:59:19.031" idx="4">
    <p:pos x="3185" y="1090"/>
    <p:text>I think one or the other of these would be fine, but I'd delete one of them.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7:01:19.372" idx="5">
    <p:pos x="1070" y="2417"/>
    <p:text>"to decde"?  or maybe "to determine"?  Or maybe this is fine as it is.  Perhaps it is simply a regional difference in English.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7:10:29.624" idx="6">
    <p:pos x="1978" y="919"/>
    <p:text>I LOVE this example!  You could even put this in quotes or make the font bigger to highlight it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13:25:47.871" idx="16">
    <p:pos x="3298" y="919"/>
    <p:text>It looks like more than 5 laboratories here.  Were only 5 of them using the OIV method, or is this a typo?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7:13:27.214" idx="7">
    <p:pos x="1930" y="3507"/>
    <p:text>A comma could also serve to link these two lines together.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7:15:24.019" idx="8">
    <p:pos x="2897" y="3511"/>
    <p:text>You could also use the word "measure" here to reinforce the principle of "uncertainty of measure".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3T07:16:52.491" idx="9">
    <p:pos x="3398" y="2877"/>
    <p:text>UOM again?  (or not!)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"/>
            <a:ext cx="12192000" cy="1158875"/>
          </a:xfrm>
          <a:prstGeom prst="rect">
            <a:avLst/>
          </a:prstGeom>
          <a:solidFill>
            <a:srgbClr val="002F6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917" y="1989138"/>
            <a:ext cx="7878579" cy="1214446"/>
          </a:xfrm>
        </p:spPr>
        <p:txBody>
          <a:bodyPr/>
          <a:lstStyle>
            <a:lvl1pPr algn="l"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917" y="3429000"/>
            <a:ext cx="7852851" cy="12144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520DE-F35D-9944-B3E5-B098FCCFCCA1}" type="datetimeFigureOut">
              <a:rPr lang="en-AU" smtClean="0"/>
              <a:t>3/6/18</a:t>
            </a:fld>
            <a:endParaRPr lang="en-A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9E97-5B6C-1D4A-A11D-E7FB07F204F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 descr="rev-logotype-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-369588"/>
            <a:ext cx="2676937" cy="189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2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520DE-F35D-9944-B3E5-B098FCCFCCA1}" type="datetimeFigureOut">
              <a:rPr lang="en-AU" smtClean="0"/>
              <a:t>3/6/18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9E97-5B6C-1D4A-A11D-E7FB07F204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512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412876"/>
            <a:ext cx="5179483" cy="47132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412876"/>
            <a:ext cx="5179484" cy="47132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520DE-F35D-9944-B3E5-B098FCCFCCA1}" type="datetimeFigureOut">
              <a:rPr lang="en-AU" smtClean="0"/>
              <a:t>3/6/18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9E97-5B6C-1D4A-A11D-E7FB07F204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1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520DE-F35D-9944-B3E5-B098FCCFCCA1}" type="datetimeFigureOut">
              <a:rPr lang="en-AU" smtClean="0"/>
              <a:t>3/6/18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9E97-5B6C-1D4A-A11D-E7FB07F204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76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520DE-F35D-9944-B3E5-B098FCCFCCA1}" type="datetimeFigureOut">
              <a:rPr lang="en-AU" smtClean="0"/>
              <a:t>3/6/18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9E97-5B6C-1D4A-A11D-E7FB07F204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07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14918" y="357188"/>
            <a:ext cx="813858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add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4918" y="1412875"/>
            <a:ext cx="1056216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fld id="{039520DE-F35D-9944-B3E5-B098FCCFCCA1}" type="datetimeFigureOut">
              <a:rPr lang="en-AU" smtClean="0"/>
              <a:t>3/6/18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fld id="{8E469E97-5B6C-1D4A-A11D-E7FB07F204FF}" type="slidenum">
              <a:rPr lang="en-AU" smtClean="0"/>
              <a:t>‹#›</a:t>
            </a:fld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0" y="1143000"/>
            <a:ext cx="12192000" cy="0"/>
          </a:xfrm>
          <a:prstGeom prst="line">
            <a:avLst/>
          </a:prstGeom>
          <a:ln>
            <a:solidFill>
              <a:srgbClr val="384E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PT Header 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995" y="223224"/>
            <a:ext cx="2144481" cy="70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0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384E80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84E80"/>
          </a:solidFill>
          <a:latin typeface="Arial" charset="0"/>
          <a:ea typeface="ＭＳ Ｐゴシック" pitchFamily="-65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84E80"/>
          </a:solidFill>
          <a:latin typeface="Arial" charset="0"/>
          <a:ea typeface="ＭＳ Ｐゴシック" pitchFamily="-65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84E80"/>
          </a:solidFill>
          <a:latin typeface="Arial" charset="0"/>
          <a:ea typeface="ＭＳ Ｐゴシック" pitchFamily="-65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84E80"/>
          </a:solidFill>
          <a:latin typeface="Arial" charset="0"/>
          <a:ea typeface="ＭＳ Ｐゴシック" pitchFamily="-65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384E80"/>
        </a:buClr>
        <a:buFont typeface="Wingdings" pitchFamily="2" charset="2"/>
        <a:buChar char="v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384E80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84E80"/>
        </a:buClr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DA8C3-E22C-454D-B3E3-D0EDA5B54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Fit For Purpose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16B2B-37C9-4648-884F-E3EED8EB6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Dr Eric Wilkes</a:t>
            </a:r>
          </a:p>
        </p:txBody>
      </p:sp>
    </p:spTree>
    <p:extLst>
      <p:ext uri="{BB962C8B-B14F-4D97-AF65-F5344CB8AC3E}">
        <p14:creationId xmlns:p14="http://schemas.microsoft.com/office/powerpoint/2010/main" val="142415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F01D-28DB-0C4A-9EAB-B32E0FAE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Defining what is tested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370A-4FA9-2845-897D-D99088F14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There are essentially two types of testing.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1. Tests which are defined by the method</a:t>
            </a:r>
          </a:p>
          <a:p>
            <a:pPr marL="0" indent="0">
              <a:buNone/>
            </a:pPr>
            <a:r>
              <a:rPr lang="en-AU" dirty="0"/>
              <a:t>e.g. Free SO</a:t>
            </a:r>
            <a:r>
              <a:rPr lang="en-AU" baseline="-25000" dirty="0"/>
              <a:t>2</a:t>
            </a:r>
            <a:r>
              <a:rPr lang="en-AU" dirty="0"/>
              <a:t> which describes the equilibrium between bound and unbound SO</a:t>
            </a:r>
            <a:r>
              <a:rPr lang="en-AU" baseline="-25000" dirty="0">
                <a:solidFill>
                  <a:srgbClr val="00B050"/>
                </a:solidFill>
              </a:rPr>
              <a:t>2</a:t>
            </a:r>
            <a:r>
              <a:rPr lang="en-AU" dirty="0"/>
              <a:t> under certain equilibrium conditions.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2. Tests which are defined by the actual amount of a given chemical entity.</a:t>
            </a:r>
          </a:p>
          <a:p>
            <a:pPr marL="0" indent="0">
              <a:buNone/>
            </a:pPr>
            <a:r>
              <a:rPr lang="en-AU" dirty="0"/>
              <a:t>e.g. total SO</a:t>
            </a:r>
            <a:r>
              <a:rPr lang="en-AU" baseline="-25000" dirty="0"/>
              <a:t>2</a:t>
            </a:r>
            <a:r>
              <a:rPr lang="en-AU" dirty="0"/>
              <a:t> which as the name implies describes the total amount of SO</a:t>
            </a:r>
            <a:r>
              <a:rPr lang="en-AU" baseline="-25000" dirty="0">
                <a:solidFill>
                  <a:srgbClr val="00B050"/>
                </a:solidFill>
              </a:rPr>
              <a:t>2</a:t>
            </a:r>
            <a:r>
              <a:rPr lang="en-AU" dirty="0"/>
              <a:t> in solution in all its forms.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For the former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carefully described standard methods define</a:t>
            </a:r>
            <a:r>
              <a:rPr lang="en-AU" strike="sngStrike" dirty="0">
                <a:solidFill>
                  <a:srgbClr val="00B050"/>
                </a:solidFill>
              </a:rPr>
              <a:t>s</a:t>
            </a:r>
            <a:r>
              <a:rPr lang="en-AU" dirty="0"/>
              <a:t> the required result.</a:t>
            </a:r>
          </a:p>
          <a:p>
            <a:pPr marL="0" indent="0">
              <a:buNone/>
            </a:pPr>
            <a:r>
              <a:rPr lang="en-AU" dirty="0"/>
              <a:t>For the latter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the question is reversed and it is a question of if the method can provide an appropriate result.</a:t>
            </a:r>
          </a:p>
        </p:txBody>
      </p:sp>
    </p:spTree>
    <p:extLst>
      <p:ext uri="{BB962C8B-B14F-4D97-AF65-F5344CB8AC3E}">
        <p14:creationId xmlns:p14="http://schemas.microsoft.com/office/powerpoint/2010/main" val="129552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4290-18B1-1C4C-B111-566165CE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Analytes defined by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93E42-B115-7846-ACC9-93102DCEC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/>
              <a:t>These methods are common for historic methods or for analytes where it </a:t>
            </a:r>
            <a:r>
              <a:rPr lang="en-AU" sz="1800" dirty="0">
                <a:solidFill>
                  <a:srgbClr val="00B050"/>
                </a:solidFill>
              </a:rPr>
              <a:t>is </a:t>
            </a:r>
            <a:r>
              <a:rPr lang="en-AU" sz="1800" dirty="0"/>
              <a:t>difficult to define a single or group of specific </a:t>
            </a:r>
            <a:r>
              <a:rPr lang="en-AU" sz="1800" dirty="0">
                <a:solidFill>
                  <a:srgbClr val="00B050"/>
                </a:solidFill>
              </a:rPr>
              <a:t>analytes components</a:t>
            </a:r>
            <a:r>
              <a:rPr lang="en-AU" sz="1800" dirty="0"/>
              <a:t>.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The prime examples in wine analysis include </a:t>
            </a:r>
            <a:r>
              <a:rPr lang="en-AU" sz="1800" i="1" dirty="0"/>
              <a:t>reducing sugars </a:t>
            </a:r>
            <a:r>
              <a:rPr lang="en-AU" sz="1800" dirty="0"/>
              <a:t>and </a:t>
            </a:r>
            <a:r>
              <a:rPr lang="en-AU" sz="1800" i="1" dirty="0"/>
              <a:t>free sulfur dioxide (SO</a:t>
            </a:r>
            <a:r>
              <a:rPr lang="en-AU" sz="1800" i="1" baseline="-25000" dirty="0"/>
              <a:t>2</a:t>
            </a:r>
            <a:r>
              <a:rPr lang="en-AU" sz="1800" i="1" dirty="0"/>
              <a:t>)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Such techniques need to be carefully defined by a standard method.</a:t>
            </a:r>
          </a:p>
          <a:p>
            <a:pPr marL="0" indent="0">
              <a:buNone/>
            </a:pPr>
            <a:r>
              <a:rPr lang="en-AU" sz="1800" dirty="0"/>
              <a:t>Alternative methodologies for the same analyte can then be assessed by careful comparison to the reference method. Examples include </a:t>
            </a:r>
            <a:r>
              <a:rPr lang="en-AU" sz="1800" i="1" dirty="0"/>
              <a:t>free SO</a:t>
            </a:r>
            <a:r>
              <a:rPr lang="en-AU" sz="1800" i="1" baseline="-25000" dirty="0"/>
              <a:t>2</a:t>
            </a:r>
            <a:r>
              <a:rPr lang="en-AU" sz="1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Reference is by aeration oxidation without heating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Alternatives include </a:t>
            </a:r>
            <a:r>
              <a:rPr lang="en-AU" sz="1800" i="1" dirty="0"/>
              <a:t>FIA </a:t>
            </a:r>
            <a:r>
              <a:rPr lang="en-AU" sz="1800" i="1" dirty="0">
                <a:solidFill>
                  <a:srgbClr val="FF0000"/>
                </a:solidFill>
              </a:rPr>
              <a:t>(flow injection analysis)</a:t>
            </a:r>
            <a:r>
              <a:rPr lang="en-AU" sz="1800" dirty="0">
                <a:solidFill>
                  <a:srgbClr val="FF0000"/>
                </a:solidFill>
              </a:rPr>
              <a:t> </a:t>
            </a:r>
            <a:r>
              <a:rPr lang="en-AU" sz="1800" dirty="0"/>
              <a:t>and </a:t>
            </a:r>
            <a:r>
              <a:rPr lang="en-AU" sz="1800" i="1" dirty="0"/>
              <a:t>spectrophotometric</a:t>
            </a:r>
            <a:r>
              <a:rPr lang="en-AU" sz="1800" dirty="0"/>
              <a:t> techniques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Such analytes are inherently harder to independently validate and compare. </a:t>
            </a:r>
          </a:p>
          <a:p>
            <a:pPr marL="0" indent="0">
              <a:buNone/>
            </a:pPr>
            <a:r>
              <a:rPr lang="en-AU" sz="1800" dirty="0"/>
              <a:t>Because they do not relate to a know</a:t>
            </a:r>
            <a:r>
              <a:rPr lang="en-AU" sz="1800" dirty="0">
                <a:solidFill>
                  <a:srgbClr val="FF0000"/>
                </a:solidFill>
              </a:rPr>
              <a:t>n</a:t>
            </a:r>
            <a:r>
              <a:rPr lang="en-AU" sz="1800" dirty="0"/>
              <a:t> quantifiable entity they are also harder to assess as “fit for purpose”.</a:t>
            </a:r>
          </a:p>
        </p:txBody>
      </p:sp>
    </p:spTree>
    <p:extLst>
      <p:ext uri="{BB962C8B-B14F-4D97-AF65-F5344CB8AC3E}">
        <p14:creationId xmlns:p14="http://schemas.microsoft.com/office/powerpoint/2010/main" val="27100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5AC7-7EFB-4740-BD42-B03786A5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Analytes defined by a distinct chemical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9BA0-9A93-1941-A0A4-AB1CC3A5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Modern techniques and technologies have allowed </a:t>
            </a:r>
            <a:r>
              <a:rPr lang="en-AU" strike="sngStrike" dirty="0">
                <a:solidFill>
                  <a:srgbClr val="00B050"/>
                </a:solidFill>
              </a:rPr>
              <a:t>a </a:t>
            </a:r>
            <a:r>
              <a:rPr lang="en-AU" dirty="0"/>
              <a:t>many more distinct chemical entities to be directly measure</a:t>
            </a:r>
            <a:r>
              <a:rPr lang="en-AU" dirty="0">
                <a:solidFill>
                  <a:srgbClr val="00B050"/>
                </a:solidFill>
              </a:rPr>
              <a:t>d</a:t>
            </a:r>
            <a:r>
              <a:rPr lang="en-AU" dirty="0"/>
              <a:t> using analytical methodologies.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Such analytes are not defined by the methodology used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so they are much more amenable to being assessed with a range of techniques.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 method performance in terms of </a:t>
            </a:r>
            <a:r>
              <a:rPr lang="en-AU" b="1" i="1" dirty="0"/>
              <a:t>precision</a:t>
            </a:r>
            <a:r>
              <a:rPr lang="en-AU" dirty="0"/>
              <a:t>, </a:t>
            </a:r>
            <a:r>
              <a:rPr lang="en-AU" b="1" i="1" dirty="0"/>
              <a:t>accuracy</a:t>
            </a:r>
            <a:r>
              <a:rPr lang="en-AU" dirty="0"/>
              <a:t> and </a:t>
            </a:r>
            <a:r>
              <a:rPr lang="en-AU" b="1" i="1" dirty="0"/>
              <a:t>robustness</a:t>
            </a:r>
            <a:r>
              <a:rPr lang="en-AU" dirty="0"/>
              <a:t> is used to access if it is </a:t>
            </a:r>
            <a:r>
              <a:rPr lang="en-AU" b="1" i="1" dirty="0"/>
              <a:t>fit for purpose</a:t>
            </a:r>
            <a:r>
              <a:rPr lang="en-AU" dirty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This allows </a:t>
            </a:r>
            <a:r>
              <a:rPr lang="en-AU" i="1" dirty="0"/>
              <a:t>any variation of method to be used</a:t>
            </a:r>
            <a:r>
              <a:rPr lang="en-AU" dirty="0"/>
              <a:t>, as long as it meets the performance criteria set out </a:t>
            </a:r>
            <a:r>
              <a:rPr lang="en-AU" strike="sngStrike" dirty="0">
                <a:solidFill>
                  <a:srgbClr val="00B050"/>
                </a:solidFill>
              </a:rPr>
              <a:t>for </a:t>
            </a:r>
            <a:r>
              <a:rPr lang="en-AU" dirty="0"/>
              <a:t>in the reason for testing.</a:t>
            </a:r>
          </a:p>
          <a:p>
            <a:pPr marL="0" indent="0">
              <a:buNone/>
            </a:pPr>
            <a:r>
              <a:rPr lang="en-AU" dirty="0"/>
              <a:t>Also</a:t>
            </a:r>
            <a:r>
              <a:rPr lang="en-AU" dirty="0">
                <a:solidFill>
                  <a:srgbClr val="00B050"/>
                </a:solidFill>
              </a:rPr>
              <a:t>, </a:t>
            </a:r>
            <a:r>
              <a:rPr lang="en-AU" strike="sngStrike" dirty="0">
                <a:solidFill>
                  <a:srgbClr val="00B050"/>
                </a:solidFill>
              </a:rPr>
              <a:t>that </a:t>
            </a:r>
            <a:r>
              <a:rPr lang="en-AU" dirty="0"/>
              <a:t>it is much easier to define the acceptable criteria for an analyte as it is directly related to the chemical entity at the heart of the reason for the test.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48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389D-4A93-A94F-8494-3666AFB4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Defining compositional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93F7D-BDA9-BA4A-8167-AE5E92B66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/>
              <a:t>When regulatory, safety or functional limits are defined in terms </a:t>
            </a:r>
            <a:r>
              <a:rPr lang="en-AU" sz="1800" b="1" i="1" dirty="0"/>
              <a:t>methodologically defined analytes</a:t>
            </a:r>
            <a:r>
              <a:rPr lang="en-AU" sz="1800" dirty="0"/>
              <a:t> a number of issues are raised.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It is difficult to link the result to the direct issue leading to the measurement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Changes in technology can lead to significant changes in the result for the same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The range of methods available to test the analyte is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Comparison between different facilities </a:t>
            </a:r>
            <a:r>
              <a:rPr lang="en-AU" sz="1800" dirty="0">
                <a:solidFill>
                  <a:srgbClr val="00B050"/>
                </a:solidFill>
              </a:rPr>
              <a:t>is</a:t>
            </a:r>
            <a:r>
              <a:rPr lang="en-AU" sz="1800" dirty="0"/>
              <a:t> almost </a:t>
            </a:r>
            <a:r>
              <a:rPr lang="en-AU" sz="1800" strike="sngStrike" dirty="0">
                <a:solidFill>
                  <a:srgbClr val="00B050"/>
                </a:solidFill>
              </a:rPr>
              <a:t>is </a:t>
            </a:r>
            <a:r>
              <a:rPr lang="en-AU" sz="1800" dirty="0"/>
              <a:t>always more difficult </a:t>
            </a:r>
          </a:p>
          <a:p>
            <a:endParaRPr lang="en-AU" sz="1800" dirty="0"/>
          </a:p>
          <a:p>
            <a:pPr marL="0" indent="0">
              <a:buNone/>
            </a:pPr>
            <a:r>
              <a:rPr lang="en-AU" sz="1800" dirty="0"/>
              <a:t>The majority of these issues are removed when limits are defined in terms of chemically </a:t>
            </a:r>
            <a:r>
              <a:rPr lang="en-AU" sz="1800" strike="sngStrike" dirty="0">
                <a:solidFill>
                  <a:srgbClr val="00B050"/>
                </a:solidFill>
              </a:rPr>
              <a:t>discreet </a:t>
            </a:r>
            <a:r>
              <a:rPr lang="en-AU" sz="1800" dirty="0">
                <a:solidFill>
                  <a:srgbClr val="00B050"/>
                </a:solidFill>
              </a:rPr>
              <a:t>discrete </a:t>
            </a:r>
            <a:r>
              <a:rPr lang="en-AU" sz="1800" dirty="0"/>
              <a:t>entities and performance criteria.</a:t>
            </a:r>
          </a:p>
          <a:p>
            <a:pPr marL="0" indent="0">
              <a:buNone/>
            </a:pPr>
            <a:r>
              <a:rPr lang="en-AU" sz="1800" dirty="0"/>
              <a:t>	e.g. sugars as </a:t>
            </a:r>
            <a:r>
              <a:rPr lang="en-AU" sz="1800" dirty="0" err="1"/>
              <a:t>glucose+fructose+sucrose</a:t>
            </a:r>
            <a:r>
              <a:rPr lang="en-AU" sz="1800" dirty="0"/>
              <a:t> +/- 0.2 g/L</a:t>
            </a:r>
          </a:p>
          <a:p>
            <a:endParaRPr lang="en-AU" sz="1800" dirty="0"/>
          </a:p>
          <a:p>
            <a:pPr marL="0" indent="0">
              <a:buNone/>
            </a:pPr>
            <a:r>
              <a:rPr lang="en-AU" sz="1800" dirty="0"/>
              <a:t>In this example</a:t>
            </a:r>
            <a:r>
              <a:rPr lang="en-AU" sz="1800" dirty="0">
                <a:solidFill>
                  <a:srgbClr val="00B050"/>
                </a:solidFill>
              </a:rPr>
              <a:t>,</a:t>
            </a:r>
            <a:r>
              <a:rPr lang="en-AU" sz="1800" dirty="0"/>
              <a:t> any methodology can be used for the determination of sugar as long as it can be shown to </a:t>
            </a:r>
            <a:r>
              <a:rPr lang="en-AU" sz="1800" b="1" i="1" dirty="0"/>
              <a:t>meet the criteria for measurement</a:t>
            </a:r>
            <a:r>
              <a:rPr lang="en-AU" sz="1800" dirty="0"/>
              <a:t>.</a:t>
            </a:r>
          </a:p>
          <a:p>
            <a:pPr marL="0" indent="0">
              <a:buNone/>
            </a:pPr>
            <a:r>
              <a:rPr lang="en-AU" sz="1800" dirty="0"/>
              <a:t>It also give</a:t>
            </a:r>
            <a:r>
              <a:rPr lang="en-AU" sz="1800" dirty="0">
                <a:solidFill>
                  <a:srgbClr val="FF0000"/>
                </a:solidFill>
              </a:rPr>
              <a:t>s</a:t>
            </a:r>
            <a:r>
              <a:rPr lang="en-AU" sz="1800" dirty="0"/>
              <a:t> more certainty in market access and regulatory environments as there </a:t>
            </a:r>
            <a:r>
              <a:rPr lang="en-AU" sz="1800" dirty="0">
                <a:solidFill>
                  <a:srgbClr val="00B050"/>
                </a:solidFill>
              </a:rPr>
              <a:t>is </a:t>
            </a:r>
            <a:r>
              <a:rPr lang="en-AU" sz="1800" dirty="0"/>
              <a:t>no question of the variability of the result due to </a:t>
            </a:r>
            <a:r>
              <a:rPr lang="en-AU" sz="1800" dirty="0">
                <a:solidFill>
                  <a:srgbClr val="00B050"/>
                </a:solidFill>
              </a:rPr>
              <a:t>the</a:t>
            </a:r>
            <a:r>
              <a:rPr lang="en-AU" sz="1800" dirty="0"/>
              <a:t> method </a:t>
            </a:r>
            <a:r>
              <a:rPr lang="en-AU" sz="1800" dirty="0">
                <a:solidFill>
                  <a:srgbClr val="00B050"/>
                </a:solidFill>
              </a:rPr>
              <a:t>used</a:t>
            </a:r>
            <a:r>
              <a:rPr lang="en-AU" sz="1800" dirty="0"/>
              <a:t>.</a:t>
            </a:r>
          </a:p>
          <a:p>
            <a:pPr marL="0" indent="0">
              <a:buNone/>
            </a:pPr>
            <a:endParaRPr lang="en-AU" sz="1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4977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F01D-28DB-0C4A-9EAB-B32E0FAE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importance of standard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370A-4FA9-2845-897D-D99088F14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Standard methods can be considered very important as;</a:t>
            </a:r>
          </a:p>
          <a:p>
            <a:pPr marL="0" indent="0">
              <a:buNone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They provide a guide how to approach an analytical question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For analytical</a:t>
            </a:r>
            <a:r>
              <a:rPr lang="en-AU" dirty="0">
                <a:solidFill>
                  <a:srgbClr val="00B050"/>
                </a:solidFill>
              </a:rPr>
              <a:t>ly</a:t>
            </a:r>
            <a:r>
              <a:rPr lang="en-AU" dirty="0"/>
              <a:t> defined parameters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they provide the reference to which other methods are analysed </a:t>
            </a:r>
            <a:r>
              <a:rPr lang="en-AU" dirty="0">
                <a:solidFill>
                  <a:srgbClr val="FF0000"/>
                </a:solidFill>
              </a:rPr>
              <a:t>(assessed)</a:t>
            </a:r>
            <a:r>
              <a:rPr lang="en-AU" dirty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Standards methods don’t;</a:t>
            </a:r>
          </a:p>
          <a:p>
            <a:pPr marL="0" indent="0">
              <a:buNone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Determine if a method is fit for purpose (</a:t>
            </a:r>
            <a:r>
              <a:rPr lang="en-AU" strike="sngStrike" dirty="0">
                <a:solidFill>
                  <a:srgbClr val="00B050"/>
                </a:solidFill>
              </a:rPr>
              <a:t>use </a:t>
            </a:r>
            <a:r>
              <a:rPr lang="en-AU" dirty="0"/>
              <a:t> </a:t>
            </a:r>
            <a:r>
              <a:rPr lang="en-AU" dirty="0">
                <a:solidFill>
                  <a:srgbClr val="00B050"/>
                </a:solidFill>
              </a:rPr>
              <a:t>e.g., Codex reducing sugars</a:t>
            </a:r>
            <a:r>
              <a:rPr lang="en-AU" dirty="0"/>
              <a:t> </a:t>
            </a:r>
            <a:r>
              <a:rPr lang="en-AU" strike="sngStrike" dirty="0">
                <a:solidFill>
                  <a:srgbClr val="00B050"/>
                </a:solidFill>
              </a:rPr>
              <a:t>example</a:t>
            </a:r>
            <a:r>
              <a:rPr lang="en-AU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Ensure that a laboratory carrying out a </a:t>
            </a:r>
            <a:r>
              <a:rPr lang="en-AU" strike="sngStrike" dirty="0">
                <a:solidFill>
                  <a:srgbClr val="00B050"/>
                </a:solidFill>
              </a:rPr>
              <a:t>the </a:t>
            </a:r>
            <a:r>
              <a:rPr lang="en-AU" dirty="0"/>
              <a:t>method as described will get an equivalent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or fit for purpose result.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762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BD99-2B1E-694B-924D-DE76AA69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problem with standard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1B46-F2FB-324B-91EC-68D244B2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600" dirty="0"/>
              <a:t>The Chef and the recipe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Most chemists think they can cook</a:t>
            </a:r>
            <a:r>
              <a:rPr lang="en-AU" sz="1600" dirty="0">
                <a:solidFill>
                  <a:srgbClr val="00B050"/>
                </a:solidFill>
              </a:rPr>
              <a:t>,</a:t>
            </a:r>
            <a:r>
              <a:rPr lang="en-AU" sz="1600" dirty="0"/>
              <a:t> but that does not make them great chefs.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It is quite possible to look up the recipe for a wonderful cake</a:t>
            </a:r>
          </a:p>
          <a:p>
            <a:pPr marL="0" indent="0">
              <a:buNone/>
            </a:pPr>
            <a:r>
              <a:rPr lang="en-AU" sz="1600" dirty="0"/>
              <a:t>But having the recipe alone is not always enough to ensure that the cake that is made will be the same as one made by a great chef.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The end result can be influenced 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dirty="0"/>
              <a:t>Variations in ingredients,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dirty="0"/>
              <a:t>Slight differences in timing and technique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dirty="0"/>
              <a:t>Differences in oven temperature and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dirty="0"/>
              <a:t>The skill and experience of the chef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dirty="0"/>
              <a:t>Minor details not covered in the recipe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</a:rPr>
              <a:t>Environmental conditions (humidity, altitude, etc.)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The same is true for analytical testing</a:t>
            </a:r>
          </a:p>
        </p:txBody>
      </p:sp>
    </p:spTree>
    <p:extLst>
      <p:ext uri="{BB962C8B-B14F-4D97-AF65-F5344CB8AC3E}">
        <p14:creationId xmlns:p14="http://schemas.microsoft.com/office/powerpoint/2010/main" val="115902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E1D6-3917-A943-A6BD-BE14FFEA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Total SO</a:t>
            </a:r>
            <a:r>
              <a:rPr lang="en-AU" baseline="-25000" dirty="0"/>
              <a:t>2</a:t>
            </a:r>
            <a:r>
              <a:rPr lang="en-AU" dirty="0"/>
              <a:t>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18DF2-EFA5-4540-8A2F-59E258A28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9" y="1412875"/>
            <a:ext cx="4798804" cy="4752975"/>
          </a:xfrm>
        </p:spPr>
        <p:txBody>
          <a:bodyPr/>
          <a:lstStyle/>
          <a:p>
            <a:r>
              <a:rPr lang="en-AU" dirty="0"/>
              <a:t>In the 2014 APEC WRF ring test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5 laboratories submitted results for TSO</a:t>
            </a:r>
            <a:r>
              <a:rPr lang="en-AU" baseline="-25000" dirty="0"/>
              <a:t>2</a:t>
            </a:r>
            <a:r>
              <a:rPr lang="en-AU" dirty="0"/>
              <a:t> for a red wine</a:t>
            </a:r>
          </a:p>
          <a:p>
            <a:r>
              <a:rPr lang="en-AU" dirty="0"/>
              <a:t>They all used the same OIV reference method</a:t>
            </a:r>
          </a:p>
          <a:p>
            <a:r>
              <a:rPr lang="en-AU" dirty="0"/>
              <a:t>The results they provided covered a range of over 100 mg/L </a:t>
            </a:r>
          </a:p>
          <a:p>
            <a:endParaRPr lang="en-AU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A449F010-E097-EA42-8A0C-F10F4C550E9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22890620"/>
                  </p:ext>
                </p:extLst>
              </p:nvPr>
            </p:nvGraphicFramePr>
            <p:xfrm>
              <a:off x="5931621" y="1585732"/>
              <a:ext cx="5440707" cy="358457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A449F010-E097-EA42-8A0C-F10F4C550E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21" y="1585732"/>
                <a:ext cx="5440707" cy="35845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80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8CA1-439C-7047-B127-93EC8004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Reference methods are only part of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6585D-61AA-B14B-BA51-1A554B28A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Just as in a recipe, reference methods only provide the outline of how to do a method.</a:t>
            </a:r>
          </a:p>
          <a:p>
            <a:pPr marL="0" indent="0">
              <a:buNone/>
            </a:pPr>
            <a:r>
              <a:rPr lang="en-AU" dirty="0"/>
              <a:t>They can never define all the details.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Analytical results for a given method can be impacted by a range of factors including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Differences in reagents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Minor differences in technique and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Sample handling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Temperature differences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Equipment differences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Differences in the skill and training of the analyst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For this reason a laboratory must ensure that the methodology they choose is not only a standard method</a:t>
            </a:r>
            <a:r>
              <a:rPr lang="en-AU" dirty="0">
                <a:solidFill>
                  <a:srgbClr val="00B050"/>
                </a:solidFill>
              </a:rPr>
              <a:t>…</a:t>
            </a:r>
          </a:p>
          <a:p>
            <a:pPr marL="0" indent="0">
              <a:buNone/>
            </a:pPr>
            <a:r>
              <a:rPr lang="en-AU" dirty="0"/>
              <a:t>But that it can show that it is carrying out the analysis in a manner that meets the requirements for doing the test.</a:t>
            </a:r>
          </a:p>
        </p:txBody>
      </p:sp>
    </p:spTree>
    <p:extLst>
      <p:ext uri="{BB962C8B-B14F-4D97-AF65-F5344CB8AC3E}">
        <p14:creationId xmlns:p14="http://schemas.microsoft.com/office/powerpoint/2010/main" val="933240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D81A-DDA6-8C4E-BBBD-34D866A7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importance of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C99D4-8C71-E043-8B3D-CB1E5DA62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8" y="1412875"/>
            <a:ext cx="10767482" cy="4752975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/>
              <a:t>The way that a laboratory shows that a methodology is actually performing in the manner required in its facility is the process of </a:t>
            </a:r>
            <a:r>
              <a:rPr lang="en-AU" sz="1800" b="1" i="1" dirty="0"/>
              <a:t>validation</a:t>
            </a:r>
            <a:r>
              <a:rPr lang="en-AU" sz="1800" dirty="0"/>
              <a:t>.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This is a formal process that measures a range of parameters that define the performance of the methodology and includes measures of;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Accuracy and precision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Linearity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Repeatability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Robustness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Suitability to the matrix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From this process the laboratory can define both;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The scope of testing (i.e. the kinds of sample and ranges of analyte appropriate for the methodology)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The uncertainty of measurement for the method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6883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F745-137D-1949-9E69-EA9469BBA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Validation is non-transferable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CF1BE-E714-3F45-88D7-0EF1D1A17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It is incredibly important to realise that the validation does not transfer between facilities.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Because no two laboratories are exactly the same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a given “standard method” can lead to different outcomes in each facility.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For this reason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the validation process must be carried out in each facility in which a methodology is used.</a:t>
            </a:r>
          </a:p>
          <a:p>
            <a:pPr marL="0" indent="0">
              <a:buNone/>
            </a:pPr>
            <a:r>
              <a:rPr lang="en-AU" dirty="0"/>
              <a:t>This ensures that;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Unforeseen issues that exist for that facility are taken into account and compensated for.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That the uncertainty of measurement for the facility is understood so that meaningful comparison between results from different batches can be made.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The results from different facilities can be compared. </a:t>
            </a:r>
          </a:p>
        </p:txBody>
      </p:sp>
    </p:spTree>
    <p:extLst>
      <p:ext uri="{BB962C8B-B14F-4D97-AF65-F5344CB8AC3E}">
        <p14:creationId xmlns:p14="http://schemas.microsoft.com/office/powerpoint/2010/main" val="188853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A13B-5682-D140-B16D-6ECB49FB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do we do chemical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2E182-FE67-8B48-B4E7-C865B355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Chemical testing is means not an end, and is done to address one of the following.</a:t>
            </a:r>
          </a:p>
          <a:p>
            <a:pPr marL="0" indent="0">
              <a:buNone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To define a functional or technological requirement of a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To determine the provenance of a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To ensure the product is safe for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To ensure a compliance with regulatory limits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The common requirement of all the above is that the result of measurement actually answers the question posed in an effective manner.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It is for this reason that it is important to ensure that analysis is ”fit for purpose”</a:t>
            </a:r>
          </a:p>
        </p:txBody>
      </p:sp>
    </p:spTree>
    <p:extLst>
      <p:ext uri="{BB962C8B-B14F-4D97-AF65-F5344CB8AC3E}">
        <p14:creationId xmlns:p14="http://schemas.microsoft.com/office/powerpoint/2010/main" val="1777692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C22C-8EAF-054E-A21D-0820991B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Validation defines the scope of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55FE7-0566-FE42-B444-E924FCA0E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Standard methods do not (necessarily) ensure that the methodology is suitable for the samples to be tested at a given facility.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Appropriate validation ensures that;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range of analyte falls within the capability of the methodology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That the response for a given analyte is linear over the range of testing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That there are no undue matrix interferences in the samples under study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From this validation a scope of testing which defines the kinds of samples that can be tested by the methodology </a:t>
            </a:r>
            <a:r>
              <a:rPr lang="en-AU" dirty="0">
                <a:solidFill>
                  <a:srgbClr val="00B050"/>
                </a:solidFill>
              </a:rPr>
              <a:t>can be defined</a:t>
            </a:r>
            <a:r>
              <a:rPr lang="en-AU" dirty="0"/>
              <a:t>.</a:t>
            </a:r>
          </a:p>
          <a:p>
            <a:pPr marL="0" indent="0">
              <a:buNone/>
            </a:pPr>
            <a:r>
              <a:rPr lang="en-AU" dirty="0"/>
              <a:t>Samples that fall outside of this scope cannot be tested until they </a:t>
            </a:r>
            <a:r>
              <a:rPr lang="en-AU" dirty="0">
                <a:solidFill>
                  <a:srgbClr val="00B050"/>
                </a:solidFill>
              </a:rPr>
              <a:t>too </a:t>
            </a:r>
            <a:r>
              <a:rPr lang="en-AU" strike="sngStrike" dirty="0"/>
              <a:t>two </a:t>
            </a:r>
            <a:r>
              <a:rPr lang="en-AU" dirty="0"/>
              <a:t>have been appropriately validated.</a:t>
            </a:r>
          </a:p>
        </p:txBody>
      </p:sp>
    </p:spTree>
    <p:extLst>
      <p:ext uri="{BB962C8B-B14F-4D97-AF65-F5344CB8AC3E}">
        <p14:creationId xmlns:p14="http://schemas.microsoft.com/office/powerpoint/2010/main" val="25709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04FE-5CDC-9847-AC92-DFD22C51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Quality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72E6-0E3F-2A41-85FA-CB18282F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Validation does not in any way remove the requirement for continued quality assurance checks.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Small changes over time in;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Staffing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Reagents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Technique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Sample matrix</a:t>
            </a:r>
          </a:p>
          <a:p>
            <a:pPr marL="0" indent="0">
              <a:buNone/>
            </a:pPr>
            <a:r>
              <a:rPr lang="en-AU" dirty="0">
                <a:solidFill>
                  <a:srgbClr val="00B050"/>
                </a:solidFill>
              </a:rPr>
              <a:t>…</a:t>
            </a:r>
            <a:r>
              <a:rPr lang="en-AU" strike="sngStrike" dirty="0" err="1">
                <a:solidFill>
                  <a:srgbClr val="00B050"/>
                </a:solidFill>
              </a:rPr>
              <a:t>C</a:t>
            </a:r>
            <a:r>
              <a:rPr lang="en-AU" dirty="0" err="1">
                <a:solidFill>
                  <a:srgbClr val="00B050"/>
                </a:solidFill>
              </a:rPr>
              <a:t>can</a:t>
            </a:r>
            <a:r>
              <a:rPr lang="en-AU" dirty="0">
                <a:solidFill>
                  <a:srgbClr val="00B050"/>
                </a:solidFill>
              </a:rPr>
              <a:t> all </a:t>
            </a:r>
            <a:r>
              <a:rPr lang="en-AU" dirty="0"/>
              <a:t>lead to significant changes in analytical results.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These kinds of issues are addressed by </a:t>
            </a:r>
            <a:r>
              <a:rPr lang="en-AU" dirty="0">
                <a:solidFill>
                  <a:srgbClr val="00B050"/>
                </a:solidFill>
              </a:rPr>
              <a:t>a </a:t>
            </a:r>
            <a:r>
              <a:rPr lang="en-AU" dirty="0"/>
              <a:t>defined quality assurance program which ensure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/>
              <a:t> that the performance of a methodology is constantly monitored and reviewed.</a:t>
            </a:r>
          </a:p>
        </p:txBody>
      </p:sp>
    </p:spTree>
    <p:extLst>
      <p:ext uri="{BB962C8B-B14F-4D97-AF65-F5344CB8AC3E}">
        <p14:creationId xmlns:p14="http://schemas.microsoft.com/office/powerpoint/2010/main" val="40653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C963-0E57-D442-BBF6-A7ECA6BE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take 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A021-3429-E842-98A9-37E93209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To be relevant and effective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analytical testing must be:</a:t>
            </a:r>
          </a:p>
          <a:p>
            <a:pPr marL="0" indent="0">
              <a:buNone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Fit for purpose in that it actually answers the technological, safety or regulatory questions posed in an effective manner.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Be validated in the </a:t>
            </a:r>
            <a:r>
              <a:rPr lang="en-AU" strike="sngStrike" dirty="0"/>
              <a:t>actual</a:t>
            </a:r>
            <a:r>
              <a:rPr lang="en-AU" dirty="0"/>
              <a:t> facility doing the testing to ensure that it is actually providing the necessary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Be backed up by an effective quality assurance program to ensure continuing conformity of results.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Without all of the above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the value of any testing provided is open to question and likely to be ineffective in meeting the original need that drove the testing.</a:t>
            </a:r>
          </a:p>
        </p:txBody>
      </p:sp>
    </p:spTree>
    <p:extLst>
      <p:ext uri="{BB962C8B-B14F-4D97-AF65-F5344CB8AC3E}">
        <p14:creationId xmlns:p14="http://schemas.microsoft.com/office/powerpoint/2010/main" val="49136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7A27-9B6D-C146-A030-65004DFA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Fit for purpose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D88E-9003-A144-B59E-468B15EC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Answering these questions does not require an absolutely standardised approach to testing any given analyte.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Such an approach can be essentially impossible to implement given the constantly changing technology available and the huge variations in the capabilities of different testing facilities.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Rather, using a “</a:t>
            </a:r>
            <a:r>
              <a:rPr lang="en-AU" i="1" dirty="0"/>
              <a:t>fit for purpose</a:t>
            </a:r>
            <a:r>
              <a:rPr lang="en-AU" dirty="0"/>
              <a:t>” approach relies on the assessment of </a:t>
            </a:r>
            <a:r>
              <a:rPr lang="en-AU" b="1" dirty="0"/>
              <a:t>method performance </a:t>
            </a:r>
            <a:r>
              <a:rPr lang="en-AU" dirty="0"/>
              <a:t>to define the suitability of of a given methodology to provide an answer to a given requirement.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Such an approach helps to ensure that</a:t>
            </a:r>
            <a:r>
              <a:rPr lang="en-AU" dirty="0">
                <a:solidFill>
                  <a:srgbClr val="00B050"/>
                </a:solidFill>
              </a:rPr>
              <a:t> </a:t>
            </a:r>
            <a:r>
              <a:rPr lang="en-AU" dirty="0"/>
              <a:t>not only does the methodology address the requirement it is being used for, but that a range of technologies and facilities can be used to achieve the desired outcome.</a:t>
            </a:r>
          </a:p>
        </p:txBody>
      </p:sp>
    </p:spTree>
    <p:extLst>
      <p:ext uri="{BB962C8B-B14F-4D97-AF65-F5344CB8AC3E}">
        <p14:creationId xmlns:p14="http://schemas.microsoft.com/office/powerpoint/2010/main" val="48922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D52E-10C4-E443-A8B8-68895FFD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testing the correct analyte?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71B9E-4D1D-CB47-A067-C6F3E92F0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This is not as simple as it sounds.</a:t>
            </a:r>
          </a:p>
          <a:p>
            <a:pPr marL="0" indent="0">
              <a:buNone/>
            </a:pPr>
            <a:r>
              <a:rPr lang="en-AU" dirty="0"/>
              <a:t>To actually answer the question being asked, you need to define what is being measured.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A simple example; </a:t>
            </a:r>
            <a:r>
              <a:rPr lang="en-AU" i="1" dirty="0"/>
              <a:t>Measuring sugar</a:t>
            </a:r>
          </a:p>
          <a:p>
            <a:pPr marL="0" indent="0">
              <a:buNone/>
            </a:pPr>
            <a:r>
              <a:rPr lang="en-AU" dirty="0"/>
              <a:t>Reducing sugars or glucose/fructose/sucrose?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If the reason for the measurement is determine the perceived sweetness of the product for the consumer or the risk of re-fermentation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Then the relevant measure is glucose/fructose/sucrose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Measuring reducing sugars will provide an artificially high result due to the presence of non-relevant sugars and the interference of non sugar compounds.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This could lead to an inaccurate indication of sweetness or risk of fermentation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650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5784-49BD-AC4C-90A3-FD5C5E2F1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Does the test cover the appropriate range?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BEF14-26A4-1D4B-B420-808F85130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8" y="1412875"/>
            <a:ext cx="10562167" cy="496477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All analytical measurements have a range of analyte that they accurate for.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It is important that a methodology is chosen that ensures that the value of the analyte of interest falls within this range.</a:t>
            </a:r>
          </a:p>
          <a:p>
            <a:pPr marL="0" indent="0" algn="ctr">
              <a:buNone/>
            </a:pPr>
            <a:r>
              <a:rPr lang="en-AU" b="1" dirty="0"/>
              <a:t>Measuring </a:t>
            </a:r>
            <a:r>
              <a:rPr lang="en-AU" b="1" strike="sngStrike" dirty="0">
                <a:solidFill>
                  <a:srgbClr val="00B050"/>
                </a:solidFill>
              </a:rPr>
              <a:t>analyses</a:t>
            </a:r>
            <a:r>
              <a:rPr lang="en-AU" b="1" dirty="0">
                <a:solidFill>
                  <a:srgbClr val="00B050"/>
                </a:solidFill>
              </a:rPr>
              <a:t> analytes </a:t>
            </a:r>
            <a:r>
              <a:rPr lang="en-AU" b="1" dirty="0"/>
              <a:t>outside of this range can lead to erroneous results.</a:t>
            </a:r>
          </a:p>
          <a:p>
            <a:pPr marL="0" indent="0">
              <a:buNone/>
            </a:pPr>
            <a:r>
              <a:rPr lang="en-AU" dirty="0"/>
              <a:t>e.g. The analyte is present below the limit of detection or it is so high that it gives inaccurate or variable results.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Importantly, it not always necessary to </a:t>
            </a:r>
            <a:r>
              <a:rPr lang="en-AU" i="1" dirty="0"/>
              <a:t>chase zero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If all that is important is the knowledge that an </a:t>
            </a:r>
            <a:r>
              <a:rPr lang="en-AU" strike="sngStrike" dirty="0">
                <a:solidFill>
                  <a:srgbClr val="00B050"/>
                </a:solidFill>
              </a:rPr>
              <a:t>analyse (</a:t>
            </a:r>
            <a:r>
              <a:rPr lang="en-AU" dirty="0">
                <a:solidFill>
                  <a:srgbClr val="FF0000"/>
                </a:solidFill>
              </a:rPr>
              <a:t>analyte) is present below a certain value </a:t>
            </a:r>
            <a:r>
              <a:rPr lang="en-AU" dirty="0">
                <a:solidFill>
                  <a:srgbClr val="00B050"/>
                </a:solidFill>
              </a:rPr>
              <a:t>(or not present </a:t>
            </a:r>
            <a:r>
              <a:rPr lang="en-AU" u="sng" dirty="0">
                <a:solidFill>
                  <a:srgbClr val="00B050"/>
                </a:solidFill>
              </a:rPr>
              <a:t>above</a:t>
            </a:r>
            <a:r>
              <a:rPr lang="en-AU" dirty="0">
                <a:solidFill>
                  <a:srgbClr val="00B050"/>
                </a:solidFill>
              </a:rPr>
              <a:t> a certain level)</a:t>
            </a:r>
            <a:r>
              <a:rPr lang="en-AU" dirty="0">
                <a:solidFill>
                  <a:srgbClr val="FF0000"/>
                </a:solidFill>
              </a:rPr>
              <a:t> then it is not </a:t>
            </a:r>
            <a:r>
              <a:rPr lang="en-AU" dirty="0">
                <a:solidFill>
                  <a:srgbClr val="00B050"/>
                </a:solidFill>
              </a:rPr>
              <a:t>always </a:t>
            </a:r>
            <a:r>
              <a:rPr lang="en-AU" dirty="0">
                <a:solidFill>
                  <a:srgbClr val="FF0000"/>
                </a:solidFill>
              </a:rPr>
              <a:t>necessary to quantitate it below that value</a:t>
            </a:r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b="1" dirty="0"/>
              <a:t>That is you do not always need the absolute best analytical method, but rather the one that achieve</a:t>
            </a:r>
            <a:r>
              <a:rPr lang="en-AU" b="1" dirty="0">
                <a:solidFill>
                  <a:srgbClr val="00B050"/>
                </a:solidFill>
              </a:rPr>
              <a:t>s</a:t>
            </a:r>
            <a:r>
              <a:rPr lang="en-AU" b="1" dirty="0"/>
              <a:t> the desired goal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08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0FE8-E2BF-7E40-8DD8-8CA0DBB4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the test appropriate for the matrix?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134E-B005-0741-A465-BF0E74803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52" y="1262660"/>
            <a:ext cx="10562167" cy="4752975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The methodology </a:t>
            </a:r>
            <a:r>
              <a:rPr lang="en-AU" dirty="0">
                <a:solidFill>
                  <a:srgbClr val="FF0000"/>
                </a:solidFill>
              </a:rPr>
              <a:t>selected</a:t>
            </a:r>
            <a:r>
              <a:rPr lang="en-AU" dirty="0"/>
              <a:t> </a:t>
            </a:r>
            <a:r>
              <a:rPr lang="en-AU" strike="sngStrike" dirty="0">
                <a:solidFill>
                  <a:srgbClr val="FFFF00"/>
                </a:solidFill>
              </a:rPr>
              <a:t>chosen</a:t>
            </a:r>
            <a:r>
              <a:rPr lang="en-AU" dirty="0"/>
              <a:t> should be chosen such that it is unaffected by other components in the sample.</a:t>
            </a:r>
          </a:p>
          <a:p>
            <a:pPr marL="0" indent="0">
              <a:buNone/>
            </a:pPr>
            <a:r>
              <a:rPr lang="en-AU" dirty="0"/>
              <a:t>This is important as it ensure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/>
              <a:t> that the result is an accurate reflection of the question being asked.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 simple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defined standard Codex methodology for determining sugars is </a:t>
            </a:r>
            <a:r>
              <a:rPr lang="en-AU" strike="sngStrike" dirty="0">
                <a:solidFill>
                  <a:srgbClr val="00B050"/>
                </a:solidFill>
              </a:rPr>
              <a:t>using </a:t>
            </a:r>
            <a:r>
              <a:rPr lang="en-AU" dirty="0"/>
              <a:t>by determining the ability of a solution to </a:t>
            </a:r>
            <a:r>
              <a:rPr lang="en-AU" strike="sngStrike" dirty="0">
                <a:solidFill>
                  <a:srgbClr val="00B050"/>
                </a:solidFill>
              </a:rPr>
              <a:t>to </a:t>
            </a:r>
            <a:r>
              <a:rPr lang="en-AU" dirty="0"/>
              <a:t>reduce an aqueous Cu(II) solution in alkaline conditions.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However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the non-sugar components that produce colour in red wine also reduce Cu(II) under these conditions.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This leads to inaccurate </a:t>
            </a:r>
            <a:r>
              <a:rPr lang="en-AU" dirty="0">
                <a:solidFill>
                  <a:srgbClr val="00B050"/>
                </a:solidFill>
              </a:rPr>
              <a:t>and</a:t>
            </a:r>
            <a:r>
              <a:rPr lang="en-AU" dirty="0"/>
              <a:t> artificially high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To be used successfully in the red wine matrix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an extra sample preparation step </a:t>
            </a:r>
            <a:r>
              <a:rPr lang="en-AU" dirty="0">
                <a:solidFill>
                  <a:srgbClr val="FF0000"/>
                </a:solidFill>
              </a:rPr>
              <a:t>must </a:t>
            </a:r>
            <a:r>
              <a:rPr lang="en-AU" dirty="0">
                <a:solidFill>
                  <a:srgbClr val="FFFF00"/>
                </a:solidFill>
              </a:rPr>
              <a:t>much</a:t>
            </a:r>
            <a:r>
              <a:rPr lang="en-AU" dirty="0"/>
              <a:t> be added to the “standard method” to decolour the sample</a:t>
            </a:r>
          </a:p>
        </p:txBody>
      </p:sp>
    </p:spTree>
    <p:extLst>
      <p:ext uri="{BB962C8B-B14F-4D97-AF65-F5344CB8AC3E}">
        <p14:creationId xmlns:p14="http://schemas.microsoft.com/office/powerpoint/2010/main" val="404602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BC956-BF85-174C-BFAD-032B2204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Does the test provide the appropriate accuracy?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6490-CD13-7743-9918-DC64965B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Accuracy describes how close a result is to the actual result </a:t>
            </a:r>
            <a:r>
              <a:rPr lang="en-AU" dirty="0">
                <a:solidFill>
                  <a:srgbClr val="FF0000"/>
                </a:solidFill>
              </a:rPr>
              <a:t>(true value</a:t>
            </a:r>
            <a:r>
              <a:rPr lang="en-AU" dirty="0"/>
              <a:t>).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It is important that the method provides sufficient accuracy to ensure that it can answer the question to be addressed.</a:t>
            </a:r>
          </a:p>
          <a:p>
            <a:pPr marL="0" indent="0">
              <a:buNone/>
            </a:pPr>
            <a:r>
              <a:rPr lang="en-AU" dirty="0"/>
              <a:t>If the uncertainty of measurement (UOM) is such that it casts doubt on the answer, then the methodology is inappropriate.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Conversely it is not necessary to over measure.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If the question is simply “what is the weather like</a:t>
            </a:r>
            <a:r>
              <a:rPr lang="en-AU" dirty="0">
                <a:solidFill>
                  <a:srgbClr val="00B050"/>
                </a:solidFill>
              </a:rPr>
              <a:t>?</a:t>
            </a:r>
            <a:r>
              <a:rPr lang="en-AU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 measure such as hot, cold or raining answers the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Measurements of barometric pressure, relative humidity, dew point, etc. are essentially wasted and at worse can add confusion.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same is true in analytical systems in that the methodology should be chosen to provide sufficient accuracy to answer the requirement.</a:t>
            </a:r>
          </a:p>
        </p:txBody>
      </p:sp>
    </p:spTree>
    <p:extLst>
      <p:ext uri="{BB962C8B-B14F-4D97-AF65-F5344CB8AC3E}">
        <p14:creationId xmlns:p14="http://schemas.microsoft.com/office/powerpoint/2010/main" val="337329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77E2-E8E0-6842-8EF0-50266214A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the method precise and robust</a:t>
            </a:r>
            <a:r>
              <a:rPr lang="en-AU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9B4FF-9F6D-B04B-B31E-4B6F189D3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Precision is a description of how variable the result from a given methodology is.</a:t>
            </a:r>
          </a:p>
          <a:p>
            <a:pPr marL="0" indent="0">
              <a:buNone/>
            </a:pPr>
            <a:r>
              <a:rPr lang="en-AU" dirty="0"/>
              <a:t>All analytical methods provide some variability in the result.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It is important that methodology</a:t>
            </a:r>
            <a:r>
              <a:rPr lang="en-AU" dirty="0">
                <a:solidFill>
                  <a:srgbClr val="00B050"/>
                </a:solidFill>
              </a:rPr>
              <a:t> is</a:t>
            </a:r>
            <a:r>
              <a:rPr lang="en-AU" dirty="0"/>
              <a:t> chosen so this variability does not impinge on whether it can answer the question that is responsible for the measurement.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Also important is </a:t>
            </a:r>
            <a:r>
              <a:rPr lang="en-AU" dirty="0">
                <a:solidFill>
                  <a:srgbClr val="00B050"/>
                </a:solidFill>
              </a:rPr>
              <a:t>an </a:t>
            </a:r>
            <a:r>
              <a:rPr lang="en-AU" dirty="0"/>
              <a:t>understanding of the robustness of a methodology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 err="1">
                <a:solidFill>
                  <a:srgbClr val="FF0000"/>
                </a:solidFill>
              </a:rPr>
              <a:t>i</a:t>
            </a:r>
            <a:r>
              <a:rPr lang="en-AU" dirty="0"/>
              <a:t>.</a:t>
            </a:r>
          </a:p>
          <a:p>
            <a:pPr marL="0" indent="0">
              <a:buNone/>
            </a:pPr>
            <a:r>
              <a:rPr lang="en-AU" dirty="0"/>
              <a:t>This describes how susceptible the method is to small changes in conditions or the influence of other components in a sample matrix.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For example, if a methodology is very susceptible to minor changes in temperature or timing it will probably not be practical in a production or field testing environment.</a:t>
            </a:r>
          </a:p>
          <a:p>
            <a:pPr marL="0" indent="0">
              <a:buNone/>
            </a:pPr>
            <a:r>
              <a:rPr lang="en-AU" dirty="0"/>
              <a:t>The same methodology could be perfectly acceptable in a temperature controlled laboratory with highly trained technicians</a:t>
            </a:r>
          </a:p>
        </p:txBody>
      </p:sp>
    </p:spTree>
    <p:extLst>
      <p:ext uri="{BB962C8B-B14F-4D97-AF65-F5344CB8AC3E}">
        <p14:creationId xmlns:p14="http://schemas.microsoft.com/office/powerpoint/2010/main" val="138749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0BE3F-8B82-434B-95B7-D922C7F2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the method practical for needs?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9EB6C-858C-2A46-A5B1-406158162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It is nearly always possible to find a better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more accurate methodology for the measurement of a given analyte.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However</a:t>
            </a:r>
            <a:r>
              <a:rPr lang="en-AU" dirty="0">
                <a:solidFill>
                  <a:srgbClr val="00B050"/>
                </a:solidFill>
              </a:rPr>
              <a:t>,</a:t>
            </a:r>
            <a:r>
              <a:rPr lang="en-AU" dirty="0"/>
              <a:t> the following have to be asked</a:t>
            </a:r>
            <a:r>
              <a:rPr lang="en-AU" dirty="0">
                <a:solidFill>
                  <a:srgbClr val="00B050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Can the method be carried out in a timely manner</a:t>
            </a:r>
            <a:r>
              <a:rPr lang="en-AU" dirty="0">
                <a:solidFill>
                  <a:srgbClr val="00B050"/>
                </a:solidFill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Does the cost of doing the method or the equipment involved prohibit the use of the method</a:t>
            </a:r>
            <a:r>
              <a:rPr lang="en-AU" dirty="0">
                <a:solidFill>
                  <a:srgbClr val="00B050"/>
                </a:solidFill>
              </a:rPr>
              <a:t>?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Can it be done in a reliable manner by the staff available</a:t>
            </a:r>
            <a:r>
              <a:rPr lang="en-AU" dirty="0">
                <a:solidFill>
                  <a:srgbClr val="00B050"/>
                </a:solidFill>
              </a:rPr>
              <a:t>?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>
              <a:buNone/>
            </a:pPr>
            <a:r>
              <a:rPr lang="en-AU" dirty="0"/>
              <a:t>Using a methodology which overdelivers for a given requirement can lead to issues with the ability to </a:t>
            </a:r>
            <a:r>
              <a:rPr lang="en-AU" dirty="0">
                <a:solidFill>
                  <a:srgbClr val="FF0000"/>
                </a:solidFill>
              </a:rPr>
              <a:t>execute</a:t>
            </a:r>
            <a:r>
              <a:rPr lang="en-AU" dirty="0"/>
              <a:t> </a:t>
            </a:r>
            <a:r>
              <a:rPr lang="en-AU" dirty="0">
                <a:solidFill>
                  <a:srgbClr val="FFFF00"/>
                </a:solidFill>
              </a:rPr>
              <a:t>do</a:t>
            </a:r>
            <a:r>
              <a:rPr lang="en-AU" dirty="0"/>
              <a:t> the method practically and in a timely manner, reducing its efficacy.</a:t>
            </a:r>
          </a:p>
        </p:txBody>
      </p:sp>
    </p:spTree>
    <p:extLst>
      <p:ext uri="{BB962C8B-B14F-4D97-AF65-F5344CB8AC3E}">
        <p14:creationId xmlns:p14="http://schemas.microsoft.com/office/powerpoint/2010/main" val="76065192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2007 Plain white follow 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AF8F045-3312-44F0-9521-AFC86FB30490}" vid="{18782AC3-DDFB-4654-87D7-A808817587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FIVS AWRI Board</Template>
  <TotalTime>1757</TotalTime>
  <Words>2387</Words>
  <Application>Microsoft Macintosh PowerPoint</Application>
  <PresentationFormat>Widescreen</PresentationFormat>
  <Paragraphs>225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Wingdings</vt:lpstr>
      <vt:lpstr>PowerPoint 2007 Plain white follow on</vt:lpstr>
      <vt:lpstr>Fit For Purpose Analysis</vt:lpstr>
      <vt:lpstr>Why do we do chemical analysis?</vt:lpstr>
      <vt:lpstr>Fit for purpose analysis</vt:lpstr>
      <vt:lpstr>Are we testing the correct analyte?</vt:lpstr>
      <vt:lpstr>Does the test cover the appropriate range?</vt:lpstr>
      <vt:lpstr>Is the test appropriate for the matrix?</vt:lpstr>
      <vt:lpstr>Does the test provide the appropriate accuracy?</vt:lpstr>
      <vt:lpstr>Is the method precise and robust?</vt:lpstr>
      <vt:lpstr>Is the method practical for needs?</vt:lpstr>
      <vt:lpstr>Defining what is tested</vt:lpstr>
      <vt:lpstr>Analytes defined by methodology</vt:lpstr>
      <vt:lpstr>Analytes defined by a distinct chemical entity</vt:lpstr>
      <vt:lpstr>Defining compositional limits</vt:lpstr>
      <vt:lpstr>The importance of standard methods</vt:lpstr>
      <vt:lpstr>The problem with standard methods</vt:lpstr>
      <vt:lpstr>Total SO2 Case Study</vt:lpstr>
      <vt:lpstr>Reference methods are only part of the story</vt:lpstr>
      <vt:lpstr>The importance of validation</vt:lpstr>
      <vt:lpstr>Validation is non-transferable</vt:lpstr>
      <vt:lpstr>Validation defines the scope of testing</vt:lpstr>
      <vt:lpstr>Quality Assurance</vt:lpstr>
      <vt:lpstr>The take home messages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 For Purpose Analysis</dc:title>
  <dc:creator>Eric Wilkes</dc:creator>
  <cp:lastModifiedBy>Eric Wilkes</cp:lastModifiedBy>
  <cp:revision>26</cp:revision>
  <dcterms:created xsi:type="dcterms:W3CDTF">2018-06-01T07:27:32Z</dcterms:created>
  <dcterms:modified xsi:type="dcterms:W3CDTF">2018-06-04T14:03:51Z</dcterms:modified>
</cp:coreProperties>
</file>