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6" r:id="rId34"/>
    <p:sldId id="263" r:id="rId35"/>
    <p:sldId id="315" r:id="rId36"/>
    <p:sldId id="26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950" autoAdjust="0"/>
  </p:normalViewPr>
  <p:slideViewPr>
    <p:cSldViewPr>
      <p:cViewPr varScale="1">
        <p:scale>
          <a:sx n="110" d="100"/>
          <a:sy n="110" d="100"/>
        </p:scale>
        <p:origin x="5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4337-1D14-45FE-AED5-3B3134EC1103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49CC2-F063-44C8-849E-5FC18C9252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75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 smtClean="0"/>
          </a:p>
          <a:p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01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 smtClean="0"/>
          </a:p>
          <a:p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37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87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06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18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11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45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68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13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 smtClean="0"/>
          </a:p>
          <a:p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9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25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 smtClean="0"/>
          </a:p>
          <a:p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71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99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73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39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5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09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88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05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85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5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81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20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0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98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80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700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4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4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86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0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8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is the PowerPoint presentation template for the International Wine</a:t>
            </a:r>
            <a:r>
              <a:rPr lang="en-US" i="1" baseline="0" dirty="0" smtClean="0"/>
              <a:t> Technical Summit.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2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E413-CAA1-4DF3-A46B-8324A740B1E4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026-0A56-42AA-A04C-03BAC1338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8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E413-CAA1-4DF3-A46B-8324A740B1E4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026-0A56-42AA-A04C-03BAC1338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9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E413-CAA1-4DF3-A46B-8324A740B1E4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026-0A56-42AA-A04C-03BAC1338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4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5101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2C7A-A845-E64B-94B9-54A2E2665A02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3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E413-CAA1-4DF3-A46B-8324A740B1E4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026-0A56-42AA-A04C-03BAC1338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6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E413-CAA1-4DF3-A46B-8324A740B1E4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026-0A56-42AA-A04C-03BAC1338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0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E413-CAA1-4DF3-A46B-8324A740B1E4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026-0A56-42AA-A04C-03BAC1338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3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E413-CAA1-4DF3-A46B-8324A740B1E4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026-0A56-42AA-A04C-03BAC1338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7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E413-CAA1-4DF3-A46B-8324A740B1E4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026-0A56-42AA-A04C-03BAC1338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4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E413-CAA1-4DF3-A46B-8324A740B1E4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026-0A56-42AA-A04C-03BAC1338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8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E413-CAA1-4DF3-A46B-8324A740B1E4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026-0A56-42AA-A04C-03BAC1338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2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E413-CAA1-4DF3-A46B-8324A740B1E4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F026-0A56-42AA-A04C-03BAC1338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3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6E413-CAA1-4DF3-A46B-8324A740B1E4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F026-0A56-42AA-A04C-03BAC1338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9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bio-conferences.org/articles/bioconf/pdf/2016/02/bioconf-oiv2016_04003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df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hyperlink" Target="https://www.bio-conferences.org/articles/bioconf/pdf/2016/02/bioconf-oiv2016_04003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wineinstitute.org/resources/pressroom/0902201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ib0a3EtqrUAhUJ9mMKHfxvBBoQjRwIBw&amp;url=http://geoawesomeness.com/why-dont-we-start-using-a-more-accurate-world-map-rather-than-the-conventional-mercator-map/&amp;psig=AFQjCNE_m9gSoahqoX2nHz0SSPd8uTaLGA&amp;ust=1496879956270024" TargetMode="External"/><Relationship Id="rId3" Type="http://schemas.openxmlformats.org/officeDocument/2006/relationships/image" Target="../media/image2.tif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/url?sa=i&amp;rct=j&amp;q=&amp;esrc=s&amp;source=images&amp;cd=&amp;cad=rja&amp;uact=8&amp;ved=0ahUKEwj_hoyttqrUAhVG4mMKHcgtDIkQjRwIBw&amp;url=http://www.mofa.go.jp/policy/economy/apec/2010/about_apec/wakaru.html&amp;psig=AFQjCNERk-c07-yJhw_MdzOYlels1I7C_Q&amp;ust=1496879901757819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df"/><Relationship Id="rId9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1.pd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d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0.pd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ib0a3EtqrUAhUJ9mMKHfxvBBoQjRwIBw&amp;url=http://geoawesomeness.com/why-dont-we-start-using-a-more-accurate-world-map-rather-than-the-conventional-mercator-map/&amp;psig=AFQjCNE_m9gSoahqoX2nHz0SSPd8uTaLGA&amp;ust=1496879956270024" TargetMode="External"/><Relationship Id="rId3" Type="http://schemas.openxmlformats.org/officeDocument/2006/relationships/image" Target="../media/image2.tif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/url?sa=i&amp;rct=j&amp;q=&amp;esrc=s&amp;source=images&amp;cd=&amp;cad=rja&amp;uact=8&amp;ved=0ahUKEwj_hoyttqrUAhVG4mMKHcgtDIkQjRwIBw&amp;url=http://www.mofa.go.jp/policy/economy/apec/2010/about_apec/wakaru.html&amp;psig=AFQjCNERk-c07-yJhw_MdzOYlels1I7C_Q&amp;ust=1496879901757819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df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://www.fivs.org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685800" y="992188"/>
            <a:ext cx="7696200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5800" y="6097588"/>
            <a:ext cx="7696200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838200" y="-609600"/>
            <a:ext cx="10399060" cy="8035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743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 and “authenticity, safety, and ‘Quality’ 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48006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June 3-4, 2019</a:t>
            </a:r>
          </a:p>
          <a:p>
            <a:pPr algn="ctr"/>
            <a:r>
              <a:rPr lang="en-US" sz="2000" cap="all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Paul Huckaba</a:t>
            </a:r>
          </a:p>
          <a:p>
            <a:pPr algn="ctr"/>
            <a:r>
              <a:rPr lang="en-US" cap="all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 Manager, Bronco Wine Company</a:t>
            </a:r>
          </a:p>
          <a:p>
            <a:pPr algn="ctr"/>
            <a:r>
              <a:rPr lang="en-US" cap="all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Winemaker, Redwood </a:t>
            </a:r>
            <a:r>
              <a:rPr lang="en-US" cap="all" spc="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VIneyards</a:t>
            </a:r>
            <a:endParaRPr lang="en-US" cap="all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" y="11032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2019 International Wine Technical Summit</a:t>
            </a:r>
          </a:p>
        </p:txBody>
      </p:sp>
    </p:spTree>
    <p:extLst>
      <p:ext uri="{BB962C8B-B14F-4D97-AF65-F5344CB8AC3E}">
        <p14:creationId xmlns:p14="http://schemas.microsoft.com/office/powerpoint/2010/main" val="4229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105400"/>
            <a:ext cx="1695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Is wine an inherently safe product?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5950" y="2209800"/>
            <a:ext cx="6629400" cy="31393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“Additive Levels”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Mostly Grape-Derived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 to determine added amount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Good Manufacturing Practice (GMP) usage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 usage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No risk, Based on jecfa evaluations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550" y="5487065"/>
            <a:ext cx="6438900" cy="4565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Concentrations are too low for concern</a:t>
            </a:r>
          </a:p>
        </p:txBody>
      </p:sp>
    </p:spTree>
    <p:extLst>
      <p:ext uri="{BB962C8B-B14F-4D97-AF65-F5344CB8AC3E}">
        <p14:creationId xmlns:p14="http://schemas.microsoft.com/office/powerpoint/2010/main" val="116960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5143500"/>
            <a:ext cx="1695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991600" y="4994564"/>
            <a:ext cx="5764304" cy="4454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Is wine an inherently safe product?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5950" y="2209800"/>
            <a:ext cx="6629400" cy="294696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“Microbiological”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Yeast/fungus, Bacteria  (Quality only?)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Pathogens (</a:t>
            </a:r>
            <a:r>
              <a:rPr lang="en-US" i="1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E. Coli, Salmonella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“Microbiologically, wine is a low food safety risk consumer product”</a:t>
            </a:r>
          </a:p>
          <a:p>
            <a:pPr indent="342900">
              <a:lnSpc>
                <a:spcPct val="150000"/>
              </a:lnSpc>
              <a:spcAft>
                <a:spcPts val="1200"/>
              </a:spcAft>
            </a:pPr>
            <a:r>
              <a:rPr lang="en-US" sz="700" i="1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700" i="1" kern="1000" cap="all" spc="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700" i="1" kern="1000" cap="all" spc="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www.bio-conferences.org/articles/bioconf/pdf/2016/02/bioconf-oiv2016_04003.pdf</a:t>
            </a:r>
            <a:r>
              <a:rPr lang="en-US" sz="700" i="1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i="1" kern="1000" cap="all" spc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435104"/>
            <a:ext cx="6438900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Pathogens don’t survive in wine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Is wine an inherently safe product?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5950" y="2438400"/>
            <a:ext cx="6629400" cy="263149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“Physical Characteristics”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Color, limpidity (clarity), Stability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Subjective descriptors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vary based on tradition, culture, fashion, or style</a:t>
            </a:r>
          </a:p>
        </p:txBody>
      </p:sp>
      <p:pic>
        <p:nvPicPr>
          <p:cNvPr id="11" name="Picture 4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50" y="4838700"/>
            <a:ext cx="1695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1950" y="5207169"/>
            <a:ext cx="7029450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 of wine don’t affect safety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Is wine an inherently safe product?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4525" y="2438400"/>
            <a:ext cx="6629400" cy="22159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“Typical Wine Parameters”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pH, Acidity, sugars, density, etc.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Grape-Based, so a narrow range of values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Additions – more of the same?</a:t>
            </a:r>
          </a:p>
        </p:txBody>
      </p:sp>
      <p:pic>
        <p:nvPicPr>
          <p:cNvPr id="11" name="Picture 4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5" y="4891279"/>
            <a:ext cx="1695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8225" y="5130304"/>
            <a:ext cx="5667375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Safe in the grapE?  Safe in the wine!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467654"/>
            <a:ext cx="9144000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Are certificates of analysis for Safety necessary?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2096820"/>
            <a:ext cx="6629400" cy="320087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 of analysis tests Are either: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Not related to health and safety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Declared on the bottle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Unlikely to reach harmful levels in wines made using Good Enological Practice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So…are they necessary?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526861"/>
            <a:ext cx="9144000" cy="4565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2017 – “Could these tests be used to show authenticity?”</a:t>
            </a:r>
            <a:endParaRPr lang="en-US" sz="2000" b="1" u="sng" kern="1000" cap="all" spc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47127" y="-13716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002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authenticity?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1031" y="2197656"/>
            <a:ext cx="6985938" cy="28315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i="1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Product is what it claims to be”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Accurate label claims in relation to content</a:t>
            </a:r>
          </a:p>
          <a:p>
            <a:pPr marL="742950" lvl="1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Vintage</a:t>
            </a:r>
          </a:p>
          <a:p>
            <a:pPr marL="742950" lvl="1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</a:p>
          <a:p>
            <a:pPr marL="742950" lvl="1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 Origin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5223815"/>
            <a:ext cx="8153400" cy="41498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 may not be necessary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1" y="3343707"/>
            <a:ext cx="1462512" cy="1785953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601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560081" y="1511291"/>
          <a:ext cx="6667501" cy="25237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75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9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Appearance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Hybrids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Stability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at -5°C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Bacteria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 cultured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Iron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Sucrose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Calories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Lead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Sugar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Free Extract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031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Citric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Acid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Limpidity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Titratable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Acidity (TA)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77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Color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(sensory evaluation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)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Methanol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Alcoholic Strength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608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Copper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Molecular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Sulphur Dioxide (SO2)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Dry Extract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87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Density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pH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Sugar (Reducing Sugar - Inverted)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672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Ethanol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Reducing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Sugar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Sugar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351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Free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Sulphur Dioxide (SO2)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Remaining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Extract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Sulphur Dioxide (SO2)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468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Fungus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 cultured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Sorbic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Acid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Volatile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Acidity (VA)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Gas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Pressure at 20°C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Specific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Gravity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Volume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 Bottle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517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Glucose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+ Fructose (sugars)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Stability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at 55°C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Yeast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 cultured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286000" y="4133066"/>
          <a:ext cx="5486400" cy="1828800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Health and Safety – (e.g., Total SO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="0" baseline="-250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Wine Quality</a:t>
                      </a:r>
                      <a:r>
                        <a:rPr lang="en-US" sz="1400" baseline="0" dirty="0" smtClean="0"/>
                        <a:t> and Legality – (e.g., Ethanol, Methanol, VA)</a:t>
                      </a:r>
                      <a:endParaRPr lang="en-US" sz="14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Additive</a:t>
                      </a:r>
                      <a:r>
                        <a:rPr lang="en-US" sz="1400" baseline="0" dirty="0" smtClean="0"/>
                        <a:t> Levels – (e.g., Sorbic Acid, Citric Acid)</a:t>
                      </a:r>
                      <a:endParaRPr lang="en-US" sz="14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Microbiological – (e.g., Yeast</a:t>
                      </a:r>
                      <a:r>
                        <a:rPr lang="en-US" sz="1400" baseline="0" dirty="0" smtClean="0"/>
                        <a:t>, Bacteria, Mold, “Fungus”)</a:t>
                      </a:r>
                      <a:endParaRPr lang="en-US" sz="14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Physical Characteristics</a:t>
                      </a:r>
                      <a:r>
                        <a:rPr lang="en-US" sz="1400" baseline="0" dirty="0" smtClean="0"/>
                        <a:t> – (e.g., Stability, Color, Limpidity)</a:t>
                      </a:r>
                      <a:endParaRPr lang="en-US" sz="14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Typical Wine Parameters – (e.g., pH, Sugars)</a:t>
                      </a:r>
                      <a:endParaRPr lang="en-US" sz="14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4402590"/>
            <a:ext cx="1981200" cy="87203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Six main categories</a:t>
            </a:r>
          </a:p>
        </p:txBody>
      </p:sp>
    </p:spTree>
    <p:extLst>
      <p:ext uri="{BB962C8B-B14F-4D97-AF65-F5344CB8AC3E}">
        <p14:creationId xmlns:p14="http://schemas.microsoft.com/office/powerpoint/2010/main" val="9166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712804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Authenticity?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2291422"/>
            <a:ext cx="6629400" cy="19338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“Health and Safety”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Sulfur Dioxide (SO</a:t>
            </a:r>
            <a:r>
              <a:rPr lang="en-US" kern="1000" cap="all" spc="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Heavy Metals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357200"/>
            <a:ext cx="7048500" cy="17420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Not indicators of authenticity</a:t>
            </a: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Concentrations found typically overlap, and no substantial variations for vintage, geographic area, or variety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14078"/>
              </p:ext>
            </p:extLst>
          </p:nvPr>
        </p:nvGraphicFramePr>
        <p:xfrm>
          <a:off x="5181600" y="2250835"/>
          <a:ext cx="3810000" cy="1825008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1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Health and Safety – (e.g., Total SO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b="0" baseline="-250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Wine Quality</a:t>
                      </a:r>
                      <a:r>
                        <a:rPr lang="en-US" sz="1200" baseline="0" dirty="0" smtClean="0"/>
                        <a:t> and Legality – (e.g., Ethanol, Methanol, VA)</a:t>
                      </a:r>
                      <a:endParaRPr lang="en-US" sz="12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Additive</a:t>
                      </a:r>
                      <a:r>
                        <a:rPr lang="en-US" sz="1200" baseline="0" dirty="0" smtClean="0"/>
                        <a:t> Levels – (e.g., Sorbic Acid, Citric Acid)</a:t>
                      </a:r>
                      <a:endParaRPr lang="en-US" sz="12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Microbiological – (e.g., Yeast</a:t>
                      </a:r>
                      <a:r>
                        <a:rPr lang="en-US" sz="1200" baseline="0" dirty="0" smtClean="0"/>
                        <a:t>, Bacteria, Mold, “Fungus”)</a:t>
                      </a:r>
                      <a:endParaRPr lang="en-US" sz="12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Physical Characteristics</a:t>
                      </a:r>
                      <a:r>
                        <a:rPr lang="en-US" sz="1200" baseline="0" dirty="0" smtClean="0"/>
                        <a:t> – (e.g., Stability, Color, Limpidity)</a:t>
                      </a:r>
                      <a:endParaRPr lang="en-US" sz="12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1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Typical Wine Parameters – (e.g., pH, Sugars)</a:t>
                      </a:r>
                      <a:endParaRPr lang="en-US" sz="12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2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Can Basic Testing show Authenticity?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5228" y="2269004"/>
            <a:ext cx="6629400" cy="198515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“Wine Quality and Legality”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Ethanol, Volatile acidity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Gas Pressure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4438627"/>
            <a:ext cx="8153400" cy="15358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Fall in a narrow range of values (Ethanol, VA)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Methanol – If high, then above allowable levels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Gas Pressure – Wine Classification, not Authenticity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6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Can Basic Testing show Authenticity?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5950" y="2356009"/>
            <a:ext cx="6629400" cy="22159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“Additive Levels”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Allowed in wine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Mostly Grape-Derived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 to determine added amount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4915553"/>
            <a:ext cx="8153400" cy="4524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Presence does not indicate </a:t>
            </a: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authenticity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15" y="19050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446557"/>
            <a:ext cx="6705600" cy="449353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Overview: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FIVS Papers </a:t>
            </a: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on Certificates of 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 typeface="+mj-lt"/>
              <a:buAutoNum type="alphaUcPeriod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&amp; Authenticity </a:t>
            </a: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(2017 &amp; 2018 review)</a:t>
            </a:r>
            <a:endParaRPr lang="en-US" kern="1000" cap="all" spc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 typeface="+mj-lt"/>
              <a:buAutoNum type="alphaUcPeriod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“Quality”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3. Can basic testing show “Quality”?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4. Are Certificates of analysis necessary?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. Summary, and Group Discussion Questions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991600" y="4994564"/>
            <a:ext cx="5764304" cy="4454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Can Basic Testing show Authenticity?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5950" y="2286000"/>
            <a:ext cx="6877050" cy="303544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“Microbiological”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Yeast/fungus, Bacteria</a:t>
            </a:r>
          </a:p>
          <a:p>
            <a:pPr marL="742950" lvl="1" indent="-285750" algn="just">
              <a:lnSpc>
                <a:spcPct val="15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winemaking microbes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Pathogens (</a:t>
            </a:r>
            <a:r>
              <a:rPr lang="en-US" i="1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E. Coli, Salmonella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 algn="just">
              <a:lnSpc>
                <a:spcPct val="15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survive in wine</a:t>
            </a:r>
          </a:p>
          <a:p>
            <a:pPr algn="just">
              <a:lnSpc>
                <a:spcPct val="150000"/>
              </a:lnSpc>
            </a:pPr>
            <a:r>
              <a:rPr lang="en-US" sz="1100" b="1" i="1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“Microbiologically, wine is a low food safety risk consumer product”</a:t>
            </a:r>
          </a:p>
          <a:p>
            <a:pPr indent="342900" algn="just">
              <a:lnSpc>
                <a:spcPct val="150000"/>
              </a:lnSpc>
              <a:spcAft>
                <a:spcPts val="1200"/>
              </a:spcAft>
            </a:pPr>
            <a:r>
              <a:rPr lang="en-US" sz="700" i="1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700" i="1" kern="1000" cap="all" spc="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700" i="1" kern="1000" cap="all" spc="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www.bio-conferences.org/articles/bioconf/pdf/2016/02/bioconf-oiv2016_04003.pdf</a:t>
            </a:r>
            <a:r>
              <a:rPr lang="en-US" sz="700" i="1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i="1" kern="1000" cap="all" spc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350" y="5562600"/>
            <a:ext cx="8153400" cy="41498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would not indicate lack of authenticity 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4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7048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Can Basic Testing show Authenticity?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2209800"/>
            <a:ext cx="6629400" cy="28931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“Physical Characteristics”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Color, limpidity (clarity), Stability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Subjective – opportunity for mischaracterization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vary based on tradition, culture, fashion, or style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5232896"/>
            <a:ext cx="6267450" cy="87203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i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“What Does a California Chardonnay look/taste like?”</a:t>
            </a:r>
            <a:endParaRPr lang="en-US" i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4731446"/>
            <a:ext cx="1879600" cy="16693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551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Can Basic Testing show Authenticity?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4342" y="2171343"/>
            <a:ext cx="6629400" cy="24006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“Typical Wine Parameters”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pH, Acidity, sugars, density, etc.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Mostly Grape-Based, so a narrow range of values which are variable, not fixed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The ranges are well known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4824782"/>
            <a:ext cx="8153400" cy="9664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Variation within a small range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Well-characterized range, and easy to “replicate”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rationale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2209800"/>
            <a:ext cx="6629400" cy="305724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Basic tests don’t show authenticity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Sophisticated tests have limits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Wine Variability – Seasonal, winemaking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Blending – Variety, Vintage, Region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Cost, Time, scarcity – Not practical for testing for international trade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kern="1000" cap="all" spc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870609"/>
            <a:ext cx="8153400" cy="22159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 Can't indicate authenticity</a:t>
            </a:r>
          </a:p>
          <a:p>
            <a:pPr marL="742950" lvl="1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So, are they necessary?</a:t>
            </a:r>
          </a:p>
          <a:p>
            <a:pPr lvl="1" indent="-284163" algn="just">
              <a:lnSpc>
                <a:spcPct val="150000"/>
              </a:lnSpc>
              <a:spcAft>
                <a:spcPts val="1200"/>
              </a:spcAft>
            </a:pPr>
            <a:r>
              <a:rPr lang="en-US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2018 – “</a:t>
            </a:r>
            <a:r>
              <a:rPr lang="en-US" b="1" i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Could these tests be used to show Quality?</a:t>
            </a:r>
            <a:r>
              <a:rPr lang="en-US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27020">
            <a:off x="6603939" y="1581262"/>
            <a:ext cx="2544513" cy="1463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336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48" y="1852104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7048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1484204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17649" y="1951460"/>
            <a:ext cx="6564351" cy="334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(Note: FIVS paper is in review, and moving towards consensus agreement)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7" b="3812"/>
          <a:stretch/>
        </p:blipFill>
        <p:spPr>
          <a:xfrm>
            <a:off x="152400" y="3515062"/>
            <a:ext cx="1608725" cy="1969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5434224" y="3124200"/>
            <a:ext cx="279537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b="1" cap="none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5286" y="2634288"/>
            <a:ext cx="7198714" cy="332757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1600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A very difficult term to define, and even more difficult to quantify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Individual Taste Preference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Historical Wine Style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Price Point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1600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Is it…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Absence of Faults?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“Locally Made”?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Small-Lot or Artisanal?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Part of a legal definition?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400" y="2114065"/>
            <a:ext cx="3352800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“QUALITY”?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7048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144609"/>
            <a:ext cx="6629400" cy="22159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Health and Safety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Sulfur Dioxide (SO2)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Heavy Metals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495800"/>
            <a:ext cx="7120578" cy="20621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Concentrations found typically overlap, and are in a fairly narrow 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endParaRPr lang="en-US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Higher levels may be usual for the wine 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28617"/>
              </p:ext>
            </p:extLst>
          </p:nvPr>
        </p:nvGraphicFramePr>
        <p:xfrm>
          <a:off x="5077294" y="2104098"/>
          <a:ext cx="3891802" cy="1858302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3891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7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Health and Safety – (e.g., Total SO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b="0" baseline="-250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Wine Quality</a:t>
                      </a:r>
                      <a:r>
                        <a:rPr lang="en-US" sz="1200" baseline="0" dirty="0" smtClean="0"/>
                        <a:t> and Legality – (e.g., Ethanol, Methanol, VA)</a:t>
                      </a:r>
                      <a:endParaRPr lang="en-US" sz="12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Additive</a:t>
                      </a:r>
                      <a:r>
                        <a:rPr lang="en-US" sz="1200" baseline="0" dirty="0" smtClean="0"/>
                        <a:t> Levels – (e.g., Sorbic Acid, Citric Acid)</a:t>
                      </a:r>
                      <a:endParaRPr lang="en-US" sz="12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Microbiological – (e.g., Yeast</a:t>
                      </a:r>
                      <a:r>
                        <a:rPr lang="en-US" sz="1200" baseline="0" dirty="0" smtClean="0"/>
                        <a:t>, Bacteria, Mold, “Fungus”)</a:t>
                      </a:r>
                      <a:endParaRPr lang="en-US" sz="12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Physical Characteristics</a:t>
                      </a:r>
                      <a:r>
                        <a:rPr lang="en-US" sz="1200" baseline="0" dirty="0" smtClean="0"/>
                        <a:t> – (e.g., Stability, Color, Limpidity)</a:t>
                      </a:r>
                      <a:endParaRPr lang="en-US" sz="12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1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Typical Wine Parameters – (e.g., pH, Sugars)</a:t>
                      </a:r>
                      <a:endParaRPr lang="en-US" sz="12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578" y="4066907"/>
            <a:ext cx="692070" cy="23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7048" y="-316895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1571909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133600"/>
            <a:ext cx="6629400" cy="24263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Wine Quality and Legality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Volatile acidity (VA)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Gas Pressure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" y="4648200"/>
            <a:ext cx="9144000" cy="198515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Fall in a narrow range of values (Ethanol, Methanol)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VA – Higher levels can be typical, and add 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en-US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Gas Pressure – CO2 Level, not “Quality”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623" y="1726497"/>
            <a:ext cx="1655125" cy="2677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r="5740"/>
          <a:stretch/>
        </p:blipFill>
        <p:spPr>
          <a:xfrm>
            <a:off x="6466314" y="4495800"/>
            <a:ext cx="2601486" cy="2767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56300" y="5849112"/>
            <a:ext cx="737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US" sz="2800" b="1" cap="none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64288" y="6185883"/>
            <a:ext cx="112731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Authentic?</a:t>
            </a:r>
            <a:endParaRPr lang="en-US" sz="1600" b="1" cap="none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9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7048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6002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098625"/>
            <a:ext cx="7058857" cy="36163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Additive Levels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Added in very small amounts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Added only when needed, often to increase “Quality”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Taste profile improvement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Removal of undesirable aromas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Maintaining microbiological stability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Mostly grape-derived, so difficult to determine added amount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5257800"/>
            <a:ext cx="7543800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Neither Presence nor absence would indicate lack of “quality” in a wine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8985" y="1561651"/>
            <a:ext cx="1370215" cy="151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7048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15240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8154" y="1828800"/>
            <a:ext cx="7924800" cy="474283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Microbiological</a:t>
            </a:r>
          </a:p>
          <a:p>
            <a:pPr marL="285750" indent="-285750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Yeast/fungus, Bacteria</a:t>
            </a:r>
          </a:p>
          <a:p>
            <a:pPr marL="574675" lvl="1" indent="-290513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12763" algn="l"/>
              </a:tabLst>
            </a:pP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If wine is unfiltered, their presence would not be surprising</a:t>
            </a:r>
          </a:p>
          <a:p>
            <a:pPr marL="574675" lvl="1" indent="-290513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12763" algn="l"/>
              </a:tabLst>
            </a:pP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Unfiltered wine is seen by some consumers as being of higher quality</a:t>
            </a:r>
          </a:p>
          <a:p>
            <a:pPr marL="574675" lvl="1" indent="-290513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12763" algn="l"/>
              </a:tabLst>
            </a:pP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Brettanomyces (yeast) influence is seen as positive by some, negative by others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Pathogens (E. Coli, Salmonella)</a:t>
            </a:r>
          </a:p>
          <a:p>
            <a:pPr marL="574675" lvl="1" indent="-290513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Result will always be “None Detected</a:t>
            </a: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574675" lvl="1" indent="-290513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Microbiologically, Wine is a Low Food Safety Risk Consumer Product</a:t>
            </a: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 algn="just">
              <a:lnSpc>
                <a:spcPct val="150000"/>
              </a:lnSpc>
              <a:spcAft>
                <a:spcPts val="300"/>
              </a:spcAft>
            </a:pPr>
            <a:r>
              <a:rPr lang="en-US" sz="800" u="sng" kern="1000" cap="all" spc="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(https://www.bio-conferences.org/articles/bioconf/pdf/2016/02/bioconf-oiv2016_04003.pdf) 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5152" y="6172200"/>
            <a:ext cx="7467600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Presence would not indicate lack of “Quality”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24594" y="1143955"/>
            <a:ext cx="1369100" cy="1471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506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812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0348" y="2209800"/>
            <a:ext cx="6629400" cy="290541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Physical Characteristics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Color, limpidity (clarity), Stability</a:t>
            </a:r>
          </a:p>
          <a:p>
            <a:pPr marL="514350" lvl="1" indent="-2286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Related to consumer preferences, age of the wine, or winemaking 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en-US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2286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Very subjective, and may not allow for consumer 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preference</a:t>
            </a:r>
            <a:endParaRPr lang="en-US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2286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Are often based on traditional styles for the area of origin for the 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endParaRPr lang="en-US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486400"/>
            <a:ext cx="8576733" cy="16076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i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“Quality“ based on physical characteristics can deny the customer the right to choose and may impair the production of traditional wines. </a:t>
            </a:r>
            <a:endParaRPr lang="en-US" i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71800" y="112346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2613883"/>
            <a:ext cx="6740106" cy="249299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‘Statement </a:t>
            </a:r>
            <a:r>
              <a:rPr lang="en-US" sz="12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on Analytical Methodology and Regulatory </a:t>
            </a:r>
            <a:r>
              <a:rPr lang="en-US" sz="12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Limits’ </a:t>
            </a:r>
            <a:r>
              <a:rPr lang="en-US" sz="12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was adopted to remove unnecessary obstacles to international wine exports. The principles, finalized at the trade group's annual meeting in Tbilisi, Georgia on Aug. 25-26</a:t>
            </a:r>
            <a:r>
              <a:rPr lang="en-US" sz="12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, 2014, </a:t>
            </a:r>
            <a:r>
              <a:rPr lang="en-US" sz="12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were proposed to address a continuing pattern of wine trade barriers. Many countries establish unnecessary rules which delay and add to winery costs, resulting in restricted market access and trade</a:t>
            </a:r>
            <a:r>
              <a:rPr lang="en-US" sz="12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900" dirty="0"/>
              <a:t>(</a:t>
            </a:r>
            <a:r>
              <a:rPr lang="en-US" sz="900" dirty="0">
                <a:hlinkClick r:id="rId6"/>
              </a:rPr>
              <a:t>https://www.wineinstitute.org/resources/pressroom/09022014</a:t>
            </a:r>
            <a:r>
              <a:rPr lang="en-US" sz="900" dirty="0"/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5275183"/>
            <a:ext cx="8382000" cy="13542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1600" b="1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Tbilisi Statement, Principle #01 - AVOID UNNECESSARY </a:t>
            </a:r>
            <a:r>
              <a:rPr lang="en-US" sz="1600" b="1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“GOVERNMENTS </a:t>
            </a: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SHOULD ESTABLISH REGULATORY LIMITS THAT ARE BASED ON RISK, THEREBY AVOIDING UNNECESSARY ANALYSIS</a:t>
            </a: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269" y="1524000"/>
            <a:ext cx="2797810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057400" y="1752600"/>
            <a:ext cx="3797060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Tbilisi Statement”</a:t>
            </a:r>
            <a:endParaRPr lang="en-US" sz="11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2252990"/>
            <a:ext cx="228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 smtClean="0">
                <a:solidFill>
                  <a:schemeClr val="accent1"/>
                </a:solidFill>
              </a:rPr>
              <a:t>https</a:t>
            </a:r>
            <a:r>
              <a:rPr lang="en-US" sz="900" u="sng" dirty="0">
                <a:solidFill>
                  <a:schemeClr val="accent1"/>
                </a:solidFill>
              </a:rPr>
              <a:t>://www.trade.gov/td/ocg/wwtg.htm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2405446"/>
            <a:ext cx="228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>
                <a:solidFill>
                  <a:schemeClr val="accent1"/>
                </a:solidFill>
              </a:rPr>
              <a:t>https://www.wwtg-gmcv.org/</a:t>
            </a:r>
            <a:endParaRPr lang="en-US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3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7048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7350" y="2286000"/>
            <a:ext cx="6629400" cy="323780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Typical Wine Parameters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pH, Acidity, sugars, density, etc.</a:t>
            </a:r>
          </a:p>
          <a:p>
            <a:pPr marL="514350" lvl="1" indent="-2286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Mostly grape-driven, so a narrow range of values, but </a:t>
            </a: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levels vary </a:t>
            </a: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due to differences in grape growing or necessary adjustments in winemaking</a:t>
            </a:r>
          </a:p>
          <a:p>
            <a:pPr marL="514350" lvl="1" indent="-2286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Wines from the same region, grower, or </a:t>
            </a: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vineyard </a:t>
            </a: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can vary widely</a:t>
            </a:r>
          </a:p>
          <a:p>
            <a:pPr marL="514350" lvl="1" indent="-2286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Consumers often dictate a style that affects these parameters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5604500"/>
            <a:ext cx="8534400" cy="15358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Grapes exert a huge influence on these values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Variation is too large to use as a measure of “Quality”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7048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CAN BASIC TESTING SHOW “QUALITY”?</a:t>
            </a:r>
            <a:endParaRPr lang="en-US" sz="20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270645"/>
            <a:ext cx="6980098" cy="310751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20000"/>
              </a:lnSpc>
              <a:spcAft>
                <a:spcPts val="900"/>
              </a:spcAft>
            </a:pPr>
            <a:r>
              <a:rPr lang="en-US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Rationale</a:t>
            </a:r>
          </a:p>
          <a:p>
            <a:pPr marL="285750" indent="-285750">
              <a:lnSpc>
                <a:spcPct val="12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“Quality” is very difficult to define, and may actually defy </a:t>
            </a: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en-US" sz="1600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“Quality” is often in the mind of the </a:t>
            </a: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consumer</a:t>
            </a:r>
          </a:p>
          <a:p>
            <a:pPr marL="285750" indent="-285750">
              <a:lnSpc>
                <a:spcPct val="12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</a:t>
            </a: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values by themselves cannot give an indication of quality, and due to </a:t>
            </a:r>
            <a:r>
              <a:rPr lang="en-US" sz="1600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climatological</a:t>
            </a: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1600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stylistic</a:t>
            </a: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 differences, the limits would either be too restrictive, or so wide as to be </a:t>
            </a: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meaningless</a:t>
            </a:r>
            <a:endParaRPr lang="en-US" sz="1600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475412"/>
            <a:ext cx="7315200" cy="9694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kern="1000" spc="100" dirty="0">
                <a:latin typeface="Arial" panose="020B0604020202020204" pitchFamily="34" charset="0"/>
                <a:cs typeface="Arial" panose="020B0604020202020204" pitchFamily="34" charset="0"/>
              </a:rPr>
              <a:t>CERTIFICATES OF ANALYSIS DON’T ENSURE “QUALITY”</a:t>
            </a:r>
          </a:p>
          <a:p>
            <a:pPr algn="ctr">
              <a:spcBef>
                <a:spcPts val="1200"/>
              </a:spcBef>
            </a:pPr>
            <a:r>
              <a:rPr lang="en-US" sz="2000" i="1" dirty="0"/>
              <a:t>So</a:t>
            </a:r>
            <a:r>
              <a:rPr lang="en-US" sz="2000" i="1" dirty="0" smtClean="0"/>
              <a:t>… are </a:t>
            </a:r>
            <a:r>
              <a:rPr lang="en-US" sz="2000" i="1" dirty="0"/>
              <a:t>they necessary</a:t>
            </a:r>
            <a:r>
              <a:rPr lang="en-US" sz="2000" i="1" dirty="0" smtClean="0"/>
              <a:t>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4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65" y="2541168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7048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8600" y="1537814"/>
            <a:ext cx="7875400" cy="21959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i="1" u="sng" kern="1000" cap="all" spc="9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analysis don’t ensure safety</a:t>
            </a:r>
            <a:endParaRPr lang="en-US" i="1" u="sng" kern="1000" cap="all" spc="9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i="1" u="sng" kern="1000" cap="all" spc="9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analysis don’t ensure </a:t>
            </a:r>
            <a:r>
              <a:rPr lang="en-US" i="1" u="sng" kern="1000" cap="all" spc="9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Authenticity</a:t>
            </a:r>
            <a:r>
              <a:rPr lang="en-US" u="sng" kern="1000" spc="9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i="1" u="sng" kern="1000" cap="all" spc="9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analysis don’t ensure </a:t>
            </a:r>
            <a:r>
              <a:rPr lang="en-US" i="1" u="sng" kern="1000" cap="all" spc="9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“Quality”</a:t>
            </a:r>
            <a:endParaRPr lang="en-US" i="1" u="sng" kern="1000" cap="all" spc="9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en-US" sz="2000" b="1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7215" y="3381748"/>
            <a:ext cx="6629400" cy="9515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20000"/>
              </a:lnSpc>
              <a:spcAft>
                <a:spcPts val="300"/>
              </a:spcAft>
            </a:pPr>
            <a:r>
              <a:rPr lang="en-US" sz="16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In the APEC region, “…the costs of unnecessary testing and certification in the region (were) estimated at 1 billion USD per annum</a:t>
            </a:r>
            <a:r>
              <a:rPr lang="en-US" sz="16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1600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6084332"/>
            <a:ext cx="6267450" cy="5778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i="1" u="sng" kern="1000" cap="all" spc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justify this expense</a:t>
            </a:r>
            <a:r>
              <a:rPr lang="en-US" sz="2400" b="1" i="1" u="sng" kern="1000" cap="all" spc="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i="1" u="sng" kern="1000" cap="all" spc="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Image result for apec region countries ma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983" y="4321644"/>
            <a:ext cx="2435417" cy="141111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ercator map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723" y="4333291"/>
            <a:ext cx="2337277" cy="13933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57400" y="5715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$1,000,000,000 USD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570658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$?,???,???,??? USD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9410" y="1390798"/>
            <a:ext cx="7158789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IWTS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Compendium 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requested 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tests for COA</a:t>
            </a:r>
            <a:r>
              <a:rPr lang="en-US" sz="14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1407552" y="6168090"/>
            <a:ext cx="4985750" cy="407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Data collected from IWTS Country participants as of 5/31/2019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02114"/>
              </p:ext>
            </p:extLst>
          </p:nvPr>
        </p:nvGraphicFramePr>
        <p:xfrm>
          <a:off x="1600200" y="1950101"/>
          <a:ext cx="4419600" cy="4028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2914">
                  <a:extLst>
                    <a:ext uri="{9D8B030D-6E8A-4147-A177-3AD203B41FA5}">
                      <a16:colId xmlns:a16="http://schemas.microsoft.com/office/drawing/2014/main" val="1868913127"/>
                    </a:ext>
                  </a:extLst>
                </a:gridCol>
                <a:gridCol w="340239">
                  <a:extLst>
                    <a:ext uri="{9D8B030D-6E8A-4147-A177-3AD203B41FA5}">
                      <a16:colId xmlns:a16="http://schemas.microsoft.com/office/drawing/2014/main" val="882271061"/>
                    </a:ext>
                  </a:extLst>
                </a:gridCol>
                <a:gridCol w="340239">
                  <a:extLst>
                    <a:ext uri="{9D8B030D-6E8A-4147-A177-3AD203B41FA5}">
                      <a16:colId xmlns:a16="http://schemas.microsoft.com/office/drawing/2014/main" val="2890006821"/>
                    </a:ext>
                  </a:extLst>
                </a:gridCol>
                <a:gridCol w="388808">
                  <a:extLst>
                    <a:ext uri="{9D8B030D-6E8A-4147-A177-3AD203B41FA5}">
                      <a16:colId xmlns:a16="http://schemas.microsoft.com/office/drawing/2014/main" val="266413217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9152399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1573748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67872609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248704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60266096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552966456"/>
                    </a:ext>
                  </a:extLst>
                </a:gridCol>
              </a:tblGrid>
              <a:tr h="182689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IWTS Certificates of Analysis Compendium 5-31-2019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5513598"/>
                  </a:ext>
                </a:extLst>
              </a:tr>
              <a:tr h="259630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3295216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Test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1700174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Alcohol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81219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Citric Acid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73035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008393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Copper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98673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1031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076875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28769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027202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76961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Methanol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717105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29783"/>
                  </a:ext>
                </a:extLst>
              </a:tr>
              <a:tr h="316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Residual Sugars (glucose+fructose)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07237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Sorbic Acid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987475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Sucrose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48170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Extract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22084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</a:t>
                      </a:r>
                      <a:r>
                        <a:rPr lang="en-US" sz="11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052592"/>
                  </a:ext>
                </a:extLst>
              </a:tr>
              <a:tr h="150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Volatile Acidity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12338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65097"/>
              </p:ext>
            </p:extLst>
          </p:nvPr>
        </p:nvGraphicFramePr>
        <p:xfrm>
          <a:off x="6172200" y="2846229"/>
          <a:ext cx="2133600" cy="31254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815930132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Additional Analytes Tested For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IWTS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Countries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48210646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Aldehyde (Acetaldehyde)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68854760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Arsenic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83590644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Cadmium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98174997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Chloride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4018030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Ester (Ethyl Acetate)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18955163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Ethyl Carbamate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82485016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Acidity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966304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Fusel oil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3276718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Pesticides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4000411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Potassium Ferrocyanide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35066339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Sodium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Benzoate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4028436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Sulfate content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5622589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Alcoholic Strength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81583467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Acidity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18590686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Turbidity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64728858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453818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38333" y="1876854"/>
            <a:ext cx="2438400" cy="145264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b="1" i="1" u="sng" kern="1000" cap="all" spc="9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Safety?</a:t>
            </a:r>
            <a:endParaRPr lang="en-US" sz="1400" b="1" i="1" u="sng" kern="1000" cap="all" spc="9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b="1" i="1" u="sng" kern="1000" cap="all" spc="9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Authenticity </a:t>
            </a:r>
            <a:r>
              <a:rPr lang="en-US" sz="1400" b="1" u="sng" kern="1000" spc="9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b="1" i="1" u="sng" kern="1000" cap="all" spc="9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“Quality” ?</a:t>
            </a:r>
            <a:endParaRPr lang="en-US" sz="1400" b="1" i="1" u="sng" kern="1000" cap="all" spc="9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en-US" sz="2000" b="1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1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685800" y="992188"/>
            <a:ext cx="7696200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5800" y="6097588"/>
            <a:ext cx="7696200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838200" y="-609600"/>
            <a:ext cx="10399060" cy="8035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474591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936729"/>
            <a:ext cx="2819400" cy="6588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2800" b="1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2488" y="3419525"/>
            <a:ext cx="2667000" cy="5778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400" i="1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7671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0700" y="1756350"/>
            <a:ext cx="7086600" cy="43396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Group Discussion: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What is the primary purpose for the 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 </a:t>
            </a: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of Analysis 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(if any) that your economy requires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is the process for revising Certificates of Analysis requirements in your economy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many export Certificates of Analysis do you review each year, and what are the costs, such as staff time, associated to your economy? </a:t>
            </a:r>
          </a:p>
        </p:txBody>
      </p:sp>
    </p:spTree>
    <p:extLst>
      <p:ext uri="{BB962C8B-B14F-4D97-AF65-F5344CB8AC3E}">
        <p14:creationId xmlns:p14="http://schemas.microsoft.com/office/powerpoint/2010/main" val="37120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WTS.tif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286000"/>
            <a:ext cx="1903781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7048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9448" y="1857613"/>
            <a:ext cx="6006352" cy="33239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APEC region, “…the </a:t>
            </a:r>
            <a:r>
              <a:rPr lang="en-US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costs of unnecessary testing and certification in the 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region (were) </a:t>
            </a:r>
            <a:r>
              <a:rPr lang="en-US" kern="1000" cap="all" spc="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</a:t>
            </a:r>
            <a:r>
              <a:rPr lang="en-US" kern="1000" cap="all" spc="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1 billion USD per </a:t>
            </a:r>
            <a:r>
              <a:rPr lang="en-US" kern="1000" cap="all" spc="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annum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14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en-US" sz="1400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0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Image result for apec region countries map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31" y="3629190"/>
            <a:ext cx="3599861" cy="208581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rcator map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648074"/>
            <a:ext cx="3467101" cy="206692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726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$1,000,000,000 USD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5726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$?,???,???,??? USD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4" descr="image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201" y="1524000"/>
            <a:ext cx="2679599" cy="7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8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828800"/>
            <a:ext cx="1026552" cy="1272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7387" y="1682041"/>
            <a:ext cx="6753226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FIVS </a:t>
            </a:r>
            <a:r>
              <a:rPr lang="en-US" sz="20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papers </a:t>
            </a:r>
            <a:r>
              <a:rPr lang="en-US" sz="2000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on Certificates of </a:t>
            </a:r>
            <a:r>
              <a:rPr lang="en-US" sz="20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FIVS - Home - Internet Explor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3574657"/>
            <a:ext cx="2840180" cy="18355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14400" y="5650468"/>
            <a:ext cx="165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www.fivs.org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99" y="3276600"/>
            <a:ext cx="1817095" cy="2218954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372" y="3273829"/>
            <a:ext cx="1643056" cy="2212571"/>
          </a:xfrm>
          <a:prstGeom prst="rect">
            <a:avLst/>
          </a:prstGeom>
          <a:ln w="635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7" b="3812"/>
          <a:stretch/>
        </p:blipFill>
        <p:spPr>
          <a:xfrm>
            <a:off x="7062246" y="3276600"/>
            <a:ext cx="1785825" cy="21860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745848" y="2346458"/>
            <a:ext cx="1990071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457200" indent="-2286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“Quality”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2248" y="2352575"/>
            <a:ext cx="1754001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457200" indent="-2286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0" y="2346459"/>
            <a:ext cx="2783448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457200" indent="-2286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Authenticity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0906" y="5486400"/>
            <a:ext cx="2241550" cy="25417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28600">
              <a:lnSpc>
                <a:spcPct val="150000"/>
              </a:lnSpc>
              <a:spcAft>
                <a:spcPts val="1200"/>
              </a:spcAft>
            </a:pPr>
            <a:r>
              <a:rPr lang="en-US" sz="8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(Draft under review)</a:t>
            </a:r>
            <a:endParaRPr lang="en-US" sz="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Is wine an inherently safe product?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524000" y="2743200"/>
          <a:ext cx="7391400" cy="33037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7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Appearance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Hybrids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Stability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at -5°C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Bacteria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 cultured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Iron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Sucrose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Calories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Lead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Sugar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Free Extract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Citric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Acid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Limpidity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Titratable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Acidity (TA)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Color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(sensory evaluation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)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Methanol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Alcoholic Strength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Copper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Molecular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Sulphur Dioxide (SO2)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Dry Extract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Density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pH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Sugar (Reducing Sugar - Inverted)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Ethanol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Reducing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Sugar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Sugar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Free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Sulphur Dioxide (SO2)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Remaining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Extract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Total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Sulphur Dioxide (SO2)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Fungus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 cultured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Sorbic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Acid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Volatile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Acidity (VA)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Gas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Pressure at 20°C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Specific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Gravity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Volume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 Bottle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700"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Glucose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+ Fructose (sugars)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Stability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at 55°C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7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Yeast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 cultured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00200" y="2246204"/>
            <a:ext cx="67818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A collection of “</a:t>
            </a:r>
            <a:r>
              <a:rPr lang="en-US" i="1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” tests for COA</a:t>
            </a:r>
            <a:r>
              <a:rPr lang="en-US" sz="14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2218267" y="6163603"/>
            <a:ext cx="4985750" cy="407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(ETS Labs, </a:t>
            </a:r>
            <a:r>
              <a:rPr lang="en-US" dirty="0">
                <a:solidFill>
                  <a:schemeClr val="tx1"/>
                </a:solidFill>
              </a:rPr>
              <a:t>Analysis for Exports. St. Helena, California, </a:t>
            </a:r>
            <a:r>
              <a:rPr lang="en-US" dirty="0" smtClean="0">
                <a:solidFill>
                  <a:schemeClr val="tx1"/>
                </a:solidFill>
              </a:rPr>
              <a:t>USA.)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Is wine an inherently safe product?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133600" y="2895600"/>
          <a:ext cx="5791200" cy="2219960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and Safety – (e.g., Total SO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b="0" baseline="-25000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Wine Quality</a:t>
                      </a:r>
                      <a:r>
                        <a:rPr lang="en-US" baseline="0" dirty="0" smtClean="0"/>
                        <a:t> and Legality – (e.g., Ethanol, Methanol, VA)</a:t>
                      </a:r>
                      <a:endParaRPr lang="en-US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Additive</a:t>
                      </a:r>
                      <a:r>
                        <a:rPr lang="en-US" baseline="0" dirty="0" smtClean="0"/>
                        <a:t> Levels – (e.g., Sorbic Acid, Citric Acid)</a:t>
                      </a:r>
                      <a:endParaRPr lang="en-US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Microbiological – (e.g., Yeast</a:t>
                      </a:r>
                      <a:r>
                        <a:rPr lang="en-US" baseline="0" dirty="0" smtClean="0"/>
                        <a:t>, Bacteria, Mold, “Fungus”)</a:t>
                      </a:r>
                      <a:endParaRPr lang="en-US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Characteristics</a:t>
                      </a:r>
                      <a:r>
                        <a:rPr lang="en-US" baseline="0" dirty="0" smtClean="0"/>
                        <a:t> – (e.g., Stability, Color, Limpidity)</a:t>
                      </a:r>
                      <a:endParaRPr lang="en-US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Wine Parameters – (e.g., pH, Sugars)</a:t>
                      </a:r>
                      <a:endParaRPr lang="en-US" dirty="0">
                        <a:latin typeface="Galano Class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05000" y="2250261"/>
            <a:ext cx="6629400" cy="4565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group tests into 6 main categories</a:t>
            </a:r>
          </a:p>
        </p:txBody>
      </p:sp>
    </p:spTree>
    <p:extLst>
      <p:ext uri="{BB962C8B-B14F-4D97-AF65-F5344CB8AC3E}">
        <p14:creationId xmlns:p14="http://schemas.microsoft.com/office/powerpoint/2010/main" val="35674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712804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Is wine an inherently safe product?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2432209"/>
            <a:ext cx="6629400" cy="22159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“Health and Safety”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Sulfur Dioxide (SO</a:t>
            </a:r>
            <a:r>
              <a:rPr lang="en-US" kern="1000" cap="all" spc="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Heavy Metals</a:t>
            </a:r>
          </a:p>
        </p:txBody>
      </p:sp>
      <p:pic>
        <p:nvPicPr>
          <p:cNvPr id="1026" name="Picture 4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695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1950" y="4953000"/>
            <a:ext cx="6438900" cy="4565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>
                <a:latin typeface="Arial" panose="020B0604020202020204" pitchFamily="34" charset="0"/>
                <a:cs typeface="Arial" panose="020B0604020202020204" pitchFamily="34" charset="0"/>
              </a:rPr>
              <a:t>Concentrations are too low for concern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94" y="2298075"/>
            <a:ext cx="1643056" cy="2212571"/>
          </a:xfrm>
          <a:prstGeom prst="rect">
            <a:avLst/>
          </a:prstGeom>
          <a:ln w="63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792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914400" y="1447800"/>
            <a:ext cx="75438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09800" y="6096000"/>
            <a:ext cx="6248400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WTS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057400"/>
            <a:ext cx="1026552" cy="1272096"/>
          </a:xfrm>
          <a:prstGeom prst="rect">
            <a:avLst/>
          </a:prstGeom>
        </p:spPr>
      </p:pic>
      <p:pic>
        <p:nvPicPr>
          <p:cNvPr id="8" name="Picture 7" descr="screen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33600" y="-304800"/>
            <a:ext cx="12622304" cy="975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cap="all"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of Analysis</a:t>
            </a:r>
            <a:endParaRPr lang="en-US" sz="2500" cap="all" spc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1676400"/>
            <a:ext cx="6438900" cy="496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000" b="1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Is wine an inherently safe product?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4525" y="2396222"/>
            <a:ext cx="6629400" cy="278537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“Wine Quality and Legality”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Gas Pressure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Volatile acidity</a:t>
            </a:r>
          </a:p>
        </p:txBody>
      </p:sp>
      <p:pic>
        <p:nvPicPr>
          <p:cNvPr id="11" name="Picture 4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991100"/>
            <a:ext cx="1695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1950" y="5334665"/>
            <a:ext cx="6438900" cy="4565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u="sng" kern="1000" cap="all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and legality don’t affect safety</a:t>
            </a:r>
            <a:endParaRPr lang="en-US" u="sng" kern="1000" cap="all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2948</Words>
  <Application>Microsoft Office PowerPoint</Application>
  <PresentationFormat>On-screen Show (4:3)</PresentationFormat>
  <Paragraphs>624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Galano Classic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 &amp; J Gallo Winery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Sturcken</dc:creator>
  <cp:lastModifiedBy>Paul Huckaba</cp:lastModifiedBy>
  <cp:revision>97</cp:revision>
  <dcterms:created xsi:type="dcterms:W3CDTF">2016-02-29T22:36:43Z</dcterms:created>
  <dcterms:modified xsi:type="dcterms:W3CDTF">2019-06-01T20:43:59Z</dcterms:modified>
</cp:coreProperties>
</file>